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9" r:id="rId4"/>
    <p:sldId id="263" r:id="rId5"/>
    <p:sldId id="258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33DD"/>
    <a:srgbClr val="A240D8"/>
    <a:srgbClr val="7B35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26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1T16:41:26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1966 10000 24575,'-2'-5'0,"0"0"0,0 0 0,-1 0 0,1 1 0,-1-1 0,0 1 0,-1 0 0,1 0 0,0 0 0,-1 0 0,0 1 0,-5-4 0,-3-4 0,-11-10 0,-1 2 0,0 0 0,-29-14 0,-25-20 0,-778-603 0,445 302 0,334 277 0,3-4 0,-122-175 0,184 238 0,0-1 0,2-1 0,0 0 0,1 0 0,1-1 0,1 0 0,1 0 0,0 0 0,2-1 0,1 0 0,-2-35 0,3-21 0,3 1 0,4-1 0,3 1 0,3 0 0,3 1 0,34-101 0,-9 74 0,5 1 0,5 3 0,3 2 0,75-104 0,286-338 0,-348 458 0,372-439 0,122-156 0,-391 455 0,157-275 0,-259 373 0,-5-2 0,70-206 0,-77 154 0,47-260 0,-47-24 0,-51 369 0,-5 1 0,-3-1 0,-18-97 0,-101-318 0,-38 15 0,50 160 0,-135-342 0,181 523-1365,53 121-5461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8AA3C-907D-9B36-6FBB-360C2420A1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AE743A-E574-B321-B97D-BBE03801D3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4A23B-F47C-DC92-D687-BEE58C5D7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2C37-6E2E-4791-9068-B59E0AD4F2E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8A0DF-1347-6F3A-5DAB-47846B8D7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EB1C2-F580-5847-17D8-9D28DA8C9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02350-CF33-45DD-9760-2406CE533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27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4506-F07D-98C5-1B45-2E9FCA81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478550-1A1E-3462-11EF-1F88586848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35D55-AB29-37E6-6421-103F8488F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2C37-6E2E-4791-9068-B59E0AD4F2E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D7321-B807-FD72-C96C-17B80290E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9B78A-73A5-6233-C122-7F9EF8C66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02350-CF33-45DD-9760-2406CE533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956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EADE87-FC3D-AD95-97FD-F82310DD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AF41F1-1C8E-5A5B-BCF6-AB2FE92200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96F72-6C3A-C0FD-B5D0-0E6DEF89E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2C37-6E2E-4791-9068-B59E0AD4F2E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7DB5A-AE65-8476-C76B-EFB1D3DF8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F3F56-3D06-0380-6A95-44B8B7608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02350-CF33-45DD-9760-2406CE533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40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20E1B-5362-71F4-9676-EBFD20A1C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27115-AE4D-8095-720A-005835CC5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709AD-70A1-61AB-C589-09B99682E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2C37-6E2E-4791-9068-B59E0AD4F2E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C1EAC-8B14-008D-8472-3C3170879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D21A3-C2B4-8951-1B77-B8FF6252B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02350-CF33-45DD-9760-2406CE533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927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0305A-EFD5-525E-7D23-007B5D838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46F5B-A747-95D8-3F59-F0796DD67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625C5-B705-1CF2-4875-0ADDACCEB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2C37-6E2E-4791-9068-B59E0AD4F2E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1D9D3-12AE-E18C-0B19-E35BC8C2E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9A02A-1956-A348-2C04-19E7E1947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02350-CF33-45DD-9760-2406CE533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97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620E1-F546-0865-5557-BC6C6F8C0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C8374-2F50-A49C-E3A9-24F37E3E3C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D60ECD-A53C-B56D-ED27-D0CEC1631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218E40-C9F3-3B57-210B-900B40615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2C37-6E2E-4791-9068-B59E0AD4F2E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2A366-47B1-0EBD-A83D-644094CD9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204242-5EDA-DDD7-3778-8331A7E96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02350-CF33-45DD-9760-2406CE533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23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10205-6B35-B5CC-DA53-2AFAA1A97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6A7B90-1E9D-54A7-5BED-EC8F67B17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DB49E6-5A84-8C90-0A9E-C2F427515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B87839-6B2A-815F-70F7-551C490F9A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266539-FDA4-1A84-7373-5817BB367D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F87EFA-A386-31D0-2270-F5953434C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2C37-6E2E-4791-9068-B59E0AD4F2E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F14C0E-E3B5-0E98-FC9E-8D30F019A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8D333F-6772-A02F-B86D-BC284A212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02350-CF33-45DD-9760-2406CE533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82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4547A-7EFF-E1C4-4B00-A74A51952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45C777-AEAD-A639-55BE-6286E6045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2C37-6E2E-4791-9068-B59E0AD4F2E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AF2E5D-BF17-6C47-7FF5-139790C11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F089DE-750B-FED0-307A-DFB5FBE96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02350-CF33-45DD-9760-2406CE533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750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729FDB-1ABB-4312-852D-64F3147E6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2C37-6E2E-4791-9068-B59E0AD4F2E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C670DB-5E6A-AD8D-6D50-1598CCED9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B2126-169F-7686-7146-E13B659F7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02350-CF33-45DD-9760-2406CE533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015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AF249-D514-A07E-7C9B-E1CB5A71D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5C8E4-1515-985F-E22F-63E2E6343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E9AF3F-F6D2-F57F-77B0-3F50A912E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A41DE0-5E0B-0042-76EC-631EBFFDF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2C37-6E2E-4791-9068-B59E0AD4F2E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57977-78F4-FEEC-FA17-698ECF47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9F1B95-CDF1-E491-2037-3725AD8A9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02350-CF33-45DD-9760-2406CE533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312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B516C-2FFA-7ACE-291E-C0B45138C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F2C3D9-A0AA-E413-EE1C-32E120CA0C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8E5EE9-1316-CFAE-205A-B4848DC9DF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BBD074-946D-85AC-261B-4EADB0A01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2C37-6E2E-4791-9068-B59E0AD4F2E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6F9C2E-420A-A3C9-8612-5F01BFBB5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D26309-0665-5AB7-6C6D-FB82F8809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02350-CF33-45DD-9760-2406CE533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774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E7D433-954A-28A5-00AF-F0D1C9595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2676D-390A-232D-5FCE-41BBEDC1C4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E1C90-4CB0-7E75-BBE4-AA4528DEC4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C2C37-6E2E-4791-9068-B59E0AD4F2E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A345C-FE9B-6611-94CD-085206ED3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4BAF0-2AA0-C491-D0A8-46778E0A01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902350-CF33-45DD-9760-2406CE533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450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4AA85A-155F-B3CE-CD60-5C206227F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CDC103-ECC7-2DB7-75A5-E4DF16898048}"/>
              </a:ext>
            </a:extLst>
          </p:cNvPr>
          <p:cNvSpPr txBox="1"/>
          <p:nvPr/>
        </p:nvSpPr>
        <p:spPr>
          <a:xfrm>
            <a:off x="1980931" y="2440323"/>
            <a:ext cx="8230138" cy="2123658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4400" b="1">
                <a:ln>
                  <a:solidFill>
                    <a:schemeClr val="bg1">
                      <a:lumMod val="75000"/>
                    </a:schemeClr>
                  </a:solidFill>
                </a:ln>
                <a:latin typeface="Jost" pitchFamily="2" charset="0"/>
                <a:ea typeface="Jost" pitchFamily="2" charset="0"/>
              </a:rPr>
              <a:t>ADMINISTRACIJA I PODR</a:t>
            </a:r>
            <a:r>
              <a:rPr lang="sr-Latn-BA" sz="4400" b="1">
                <a:ln>
                  <a:solidFill>
                    <a:schemeClr val="bg1">
                      <a:lumMod val="75000"/>
                    </a:schemeClr>
                  </a:solidFill>
                </a:ln>
                <a:latin typeface="Jost" pitchFamily="2" charset="0"/>
                <a:ea typeface="Jost" pitchFamily="2" charset="0"/>
              </a:rPr>
              <a:t>ŠKA</a:t>
            </a:r>
          </a:p>
          <a:p>
            <a:pPr algn="ctr"/>
            <a:r>
              <a:rPr lang="sr-Latn-BA" sz="4400" b="1">
                <a:ln>
                  <a:solidFill>
                    <a:schemeClr val="bg1">
                      <a:lumMod val="75000"/>
                    </a:schemeClr>
                  </a:solidFill>
                </a:ln>
                <a:latin typeface="Jost" pitchFamily="2" charset="0"/>
                <a:ea typeface="Jost" pitchFamily="2" charset="0"/>
              </a:rPr>
              <a:t>SISTEMA ZA</a:t>
            </a:r>
          </a:p>
          <a:p>
            <a:pPr algn="ctr"/>
            <a:r>
              <a:rPr lang="sr-Latn-BA" sz="4400" b="1">
                <a:ln>
                  <a:solidFill>
                    <a:schemeClr val="bg1">
                      <a:lumMod val="75000"/>
                    </a:schemeClr>
                  </a:solidFill>
                </a:ln>
                <a:latin typeface="Jost" pitchFamily="2" charset="0"/>
                <a:ea typeface="Jost" pitchFamily="2" charset="0"/>
              </a:rPr>
              <a:t>DIGITALNO PLAĆANJE</a:t>
            </a:r>
            <a:endParaRPr lang="pl-PL" sz="4400" b="1">
              <a:ln>
                <a:solidFill>
                  <a:schemeClr val="bg1">
                    <a:lumMod val="75000"/>
                  </a:schemeClr>
                </a:solidFill>
              </a:ln>
              <a:latin typeface="Jost" pitchFamily="2" charset="0"/>
              <a:ea typeface="Jost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0E98AF-0870-AB8D-F1EA-FE3ECECE5E89}"/>
              </a:ext>
            </a:extLst>
          </p:cNvPr>
          <p:cNvSpPr txBox="1"/>
          <p:nvPr/>
        </p:nvSpPr>
        <p:spPr>
          <a:xfrm>
            <a:off x="128016" y="5961888"/>
            <a:ext cx="3124573" cy="70788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sr-Latn-BA" sz="2000">
                <a:solidFill>
                  <a:schemeClr val="tx1">
                    <a:lumMod val="50000"/>
                    <a:lumOff val="50000"/>
                  </a:schemeClr>
                </a:solidFill>
                <a:latin typeface="Jost" pitchFamily="2" charset="0"/>
                <a:ea typeface="Jost" pitchFamily="2" charset="0"/>
              </a:rPr>
              <a:t>Student: Srđan Perić</a:t>
            </a:r>
          </a:p>
          <a:p>
            <a:r>
              <a:rPr lang="sr-Latn-BA" sz="2000">
                <a:solidFill>
                  <a:schemeClr val="tx1">
                    <a:lumMod val="50000"/>
                    <a:lumOff val="50000"/>
                  </a:schemeClr>
                </a:solidFill>
                <a:latin typeface="Jost" pitchFamily="2" charset="0"/>
                <a:ea typeface="Jost" pitchFamily="2" charset="0"/>
              </a:rPr>
              <a:t>Mentor: Dražen Marinković</a:t>
            </a:r>
            <a:endParaRPr lang="en-US" sz="2000">
              <a:solidFill>
                <a:schemeClr val="tx1">
                  <a:lumMod val="50000"/>
                  <a:lumOff val="50000"/>
                </a:schemeClr>
              </a:solidFill>
              <a:latin typeface="Jost" pitchFamily="2" charset="0"/>
              <a:ea typeface="Jost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9A136D-8059-291C-453C-28F0A6B89E66}"/>
              </a:ext>
            </a:extLst>
          </p:cNvPr>
          <p:cNvSpPr txBox="1"/>
          <p:nvPr/>
        </p:nvSpPr>
        <p:spPr>
          <a:xfrm>
            <a:off x="4653137" y="146304"/>
            <a:ext cx="2885726" cy="60016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Jost" pitchFamily="2" charset="0"/>
                <a:ea typeface="Jost" pitchFamily="2" charset="0"/>
              </a:rPr>
              <a:t>PANEVROPSKI UNIVERZITET APEIRON</a:t>
            </a:r>
            <a:endParaRPr lang="sr-Latn-BA" sz="1100">
              <a:solidFill>
                <a:schemeClr val="tx1">
                  <a:lumMod val="50000"/>
                  <a:lumOff val="50000"/>
                </a:schemeClr>
              </a:solidFill>
              <a:latin typeface="Jost" pitchFamily="2" charset="0"/>
              <a:ea typeface="Jost" pitchFamily="2" charset="0"/>
            </a:endParaRPr>
          </a:p>
          <a:p>
            <a:pPr algn="ctr"/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Jost" pitchFamily="2" charset="0"/>
                <a:ea typeface="Jost" pitchFamily="2" charset="0"/>
              </a:rPr>
              <a:t>FAKULTET INFORMACIONIH TEHNOLOGIJA</a:t>
            </a:r>
          </a:p>
          <a:p>
            <a:pPr algn="ctr"/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Jost" pitchFamily="2" charset="0"/>
                <a:ea typeface="Jost" pitchFamily="2" charset="0"/>
              </a:rPr>
              <a:t>BANJA LUKA</a:t>
            </a:r>
          </a:p>
        </p:txBody>
      </p:sp>
    </p:spTree>
    <p:extLst>
      <p:ext uri="{BB962C8B-B14F-4D97-AF65-F5344CB8AC3E}">
        <p14:creationId xmlns:p14="http://schemas.microsoft.com/office/powerpoint/2010/main" val="3125930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A4392-22BB-CF36-F6CC-6DAEA108C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D8D7AE-3A52-F875-435D-DD94BB28744B}"/>
              </a:ext>
            </a:extLst>
          </p:cNvPr>
          <p:cNvSpPr txBox="1"/>
          <p:nvPr/>
        </p:nvSpPr>
        <p:spPr>
          <a:xfrm>
            <a:off x="347471" y="210312"/>
            <a:ext cx="796785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r-Latn-BA" sz="2400" b="1">
                <a:latin typeface="Jost" pitchFamily="2" charset="0"/>
                <a:ea typeface="Jost" pitchFamily="2" charset="0"/>
              </a:rPr>
              <a:t>P2PE ENKRIPCIJA (Point-to-Point Encryption)</a:t>
            </a:r>
            <a:endParaRPr lang="en-US" sz="2400" b="1">
              <a:latin typeface="Jost" pitchFamily="2" charset="0"/>
              <a:ea typeface="Jost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548558-49CD-CD27-27CB-DF9B15C2559E}"/>
              </a:ext>
            </a:extLst>
          </p:cNvPr>
          <p:cNvSpPr/>
          <p:nvPr/>
        </p:nvSpPr>
        <p:spPr>
          <a:xfrm>
            <a:off x="485270" y="671977"/>
            <a:ext cx="2731079" cy="13716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B115E1-6F2A-7F2F-3120-B5C2C7257EBE}"/>
              </a:ext>
            </a:extLst>
          </p:cNvPr>
          <p:cNvSpPr txBox="1"/>
          <p:nvPr/>
        </p:nvSpPr>
        <p:spPr>
          <a:xfrm>
            <a:off x="485270" y="1318568"/>
            <a:ext cx="46963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P2PE enkripcija </a:t>
            </a:r>
            <a:r>
              <a:rPr lang="en-US" sz="1600">
                <a:latin typeface="Jost" pitchFamily="2" charset="0"/>
                <a:ea typeface="Jost" pitchFamily="2" charset="0"/>
              </a:rPr>
              <a:t>je sigurnosna tehnologija koja štiti podatke o plaćanju od trenutka kada se unesu na POS uređaj do trenutka kada se obrade u sistemu za plaćanje. Ova metoda enkripcije osigurava da podaci o kartici (npr. broj kartice, CVV) budu šifrovani tokom c</a:t>
            </a:r>
            <a:r>
              <a:rPr lang="sr-Latn-BA" sz="1600">
                <a:latin typeface="Jost" pitchFamily="2" charset="0"/>
                <a:ea typeface="Jost" pitchFamily="2" charset="0"/>
              </a:rPr>
              <a:t>ij</a:t>
            </a:r>
            <a:r>
              <a:rPr lang="en-US" sz="1600">
                <a:latin typeface="Jost" pitchFamily="2" charset="0"/>
                <a:ea typeface="Jost" pitchFamily="2" charset="0"/>
              </a:rPr>
              <a:t>elokupnog puta, </a:t>
            </a:r>
            <a:r>
              <a:rPr lang="en-US" sz="1600" u="sng">
                <a:latin typeface="Jost" pitchFamily="2" charset="0"/>
                <a:ea typeface="Jost" pitchFamily="2" charset="0"/>
              </a:rPr>
              <a:t>čineći ih neupotrebljivim ako su presretnuti</a:t>
            </a:r>
            <a:r>
              <a:rPr lang="en-US" sz="1600">
                <a:latin typeface="Jost" pitchFamily="2" charset="0"/>
                <a:ea typeface="Jost" pitchFamily="2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A8D726-656A-1365-C79A-6F087BF37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80" y="3643881"/>
            <a:ext cx="4601521" cy="254214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 descr="PCI-Validated P2PE Overview | IXOPAY Developer Hub">
            <a:extLst>
              <a:ext uri="{FF2B5EF4-FFF2-40B4-BE49-F238E27FC236}">
                <a16:creationId xmlns:a16="http://schemas.microsoft.com/office/drawing/2014/main" id="{3EEF7E05-C7D7-F13E-063C-8C16E861D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368" y="1462886"/>
            <a:ext cx="6019361" cy="347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4817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653B5-8C57-C5C7-CA14-7A25AFBFA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130008-584C-CF26-6B8C-6BBFDB42DA85}"/>
              </a:ext>
            </a:extLst>
          </p:cNvPr>
          <p:cNvSpPr txBox="1"/>
          <p:nvPr/>
        </p:nvSpPr>
        <p:spPr>
          <a:xfrm>
            <a:off x="347471" y="210312"/>
            <a:ext cx="796785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r-Latn-BA" sz="2400" b="1">
                <a:latin typeface="Jost" pitchFamily="2" charset="0"/>
                <a:ea typeface="Jost" pitchFamily="2" charset="0"/>
              </a:rPr>
              <a:t>P2PE ENKRIPCIJA I NJEN TOK PODATAKA</a:t>
            </a:r>
            <a:endParaRPr lang="en-US" sz="2400" b="1">
              <a:latin typeface="Jost" pitchFamily="2" charset="0"/>
              <a:ea typeface="Jost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76A321-27B7-528E-72AA-5589096615A7}"/>
              </a:ext>
            </a:extLst>
          </p:cNvPr>
          <p:cNvSpPr/>
          <p:nvPr/>
        </p:nvSpPr>
        <p:spPr>
          <a:xfrm>
            <a:off x="485270" y="671977"/>
            <a:ext cx="2731079" cy="13716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7B3CBA-8E8A-0642-A096-0680764B5A73}"/>
              </a:ext>
            </a:extLst>
          </p:cNvPr>
          <p:cNvSpPr txBox="1"/>
          <p:nvPr/>
        </p:nvSpPr>
        <p:spPr>
          <a:xfrm>
            <a:off x="347471" y="975668"/>
            <a:ext cx="1102093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P2PE enkripcija </a:t>
            </a:r>
            <a:r>
              <a:rPr lang="en-US" sz="1400">
                <a:latin typeface="Jost" pitchFamily="2" charset="0"/>
                <a:ea typeface="Jost" pitchFamily="2" charset="0"/>
              </a:rPr>
              <a:t>započinje kada korisnik unese podatke o kartici na POS terminalu, pri čemu se ti podaci odmah šifruju pomoću enkripcijskog algoritma. Šifrovani podaci zatim putuju kroz sigurnu mrežu do procesora plaćanja. Tokom ovog prenosa, podaci ostaju šifrovani i ne mogu biti presretnuti ili modifi</a:t>
            </a:r>
            <a:r>
              <a:rPr lang="sr-Latn-BA" sz="1400">
                <a:latin typeface="Jost" pitchFamily="2" charset="0"/>
                <a:ea typeface="Jost" pitchFamily="2" charset="0"/>
              </a:rPr>
              <a:t>kovani</a:t>
            </a:r>
            <a:r>
              <a:rPr lang="en-US" sz="1400">
                <a:latin typeface="Jost" pitchFamily="2" charset="0"/>
                <a:ea typeface="Jost" pitchFamily="2" charset="0"/>
              </a:rPr>
              <a:t> od strane neovlaš</a:t>
            </a:r>
            <a:r>
              <a:rPr lang="sr-Latn-BA" sz="1400">
                <a:latin typeface="Jost" pitchFamily="2" charset="0"/>
                <a:ea typeface="Jost" pitchFamily="2" charset="0"/>
              </a:rPr>
              <a:t>t</a:t>
            </a:r>
            <a:r>
              <a:rPr lang="en-US" sz="1400">
                <a:latin typeface="Jost" pitchFamily="2" charset="0"/>
                <a:ea typeface="Jost" pitchFamily="2" charset="0"/>
              </a:rPr>
              <a:t>enih lica.</a:t>
            </a:r>
            <a:endParaRPr lang="sr-Latn-BA" sz="1400">
              <a:latin typeface="Jost" pitchFamily="2" charset="0"/>
              <a:ea typeface="Jost" pitchFamily="2" charset="0"/>
            </a:endParaRPr>
          </a:p>
          <a:p>
            <a:endParaRPr lang="en-US" sz="1400">
              <a:latin typeface="Jost" pitchFamily="2" charset="0"/>
              <a:ea typeface="Jost" pitchFamily="2" charset="0"/>
            </a:endParaRPr>
          </a:p>
          <a:p>
            <a:r>
              <a:rPr lang="en-US" sz="1400">
                <a:latin typeface="Jost" pitchFamily="2" charset="0"/>
                <a:ea typeface="Jost" pitchFamily="2" charset="0"/>
              </a:rPr>
              <a:t>Nakon što podaci stignu do servera koji obrađuje transakciju, oni se dešifruju koriš</a:t>
            </a:r>
            <a:r>
              <a:rPr lang="sr-Latn-BA" sz="1400">
                <a:latin typeface="Jost" pitchFamily="2" charset="0"/>
                <a:ea typeface="Jost" pitchFamily="2" charset="0"/>
              </a:rPr>
              <a:t>t</a:t>
            </a:r>
            <a:r>
              <a:rPr lang="en-US" sz="1400">
                <a:latin typeface="Jost" pitchFamily="2" charset="0"/>
                <a:ea typeface="Jost" pitchFamily="2" charset="0"/>
              </a:rPr>
              <a:t>enjem specijalizovanih ključeva. Samo ovlaš</a:t>
            </a:r>
            <a:r>
              <a:rPr lang="sr-Latn-BA" sz="1400">
                <a:latin typeface="Jost" pitchFamily="2" charset="0"/>
                <a:ea typeface="Jost" pitchFamily="2" charset="0"/>
              </a:rPr>
              <a:t>t</a:t>
            </a:r>
            <a:r>
              <a:rPr lang="en-US" sz="1400">
                <a:latin typeface="Jost" pitchFamily="2" charset="0"/>
                <a:ea typeface="Jost" pitchFamily="2" charset="0"/>
              </a:rPr>
              <a:t>eni entiteti, poput banaka ili procesora plaćanja, imaju pristup dešifrovanim podacima. Kada su podaci dešifrovani, procesor plaćanja izvršava potrebne operacije, kao što su autorizacija i verifikacija, i transakcija se završava.</a:t>
            </a:r>
            <a:endParaRPr lang="sr-Latn-BA" sz="1400">
              <a:latin typeface="Jost" pitchFamily="2" charset="0"/>
              <a:ea typeface="Jost" pitchFamily="2" charset="0"/>
            </a:endParaRPr>
          </a:p>
          <a:p>
            <a:endParaRPr lang="en-US" sz="1400">
              <a:latin typeface="Jost" pitchFamily="2" charset="0"/>
              <a:ea typeface="Jost" pitchFamily="2" charset="0"/>
            </a:endParaRPr>
          </a:p>
          <a:p>
            <a:r>
              <a:rPr lang="en-US" sz="1400">
                <a:latin typeface="Jost" pitchFamily="2" charset="0"/>
                <a:ea typeface="Jost" pitchFamily="2" charset="0"/>
              </a:rPr>
              <a:t>Ovaj proces funkcioniše tako što POS terminal šifruje podatke pri unosu, a enkripcija se vrši pomoću jakih </a:t>
            </a:r>
            <a:r>
              <a:rPr lang="sr-Latn-BA" sz="1400">
                <a:latin typeface="Jost" pitchFamily="2" charset="0"/>
                <a:ea typeface="Jost" pitchFamily="2" charset="0"/>
              </a:rPr>
              <a:t>enkripcionih</a:t>
            </a:r>
            <a:r>
              <a:rPr lang="en-US" sz="1400">
                <a:latin typeface="Jost" pitchFamily="2" charset="0"/>
                <a:ea typeface="Jost" pitchFamily="2" charset="0"/>
              </a:rPr>
              <a:t> algoritama, poput AES. Podaci ostaju šifrovani tokom c</a:t>
            </a:r>
            <a:r>
              <a:rPr lang="sr-Latn-BA" sz="1400">
                <a:latin typeface="Jost" pitchFamily="2" charset="0"/>
                <a:ea typeface="Jost" pitchFamily="2" charset="0"/>
              </a:rPr>
              <a:t>ij</a:t>
            </a:r>
            <a:r>
              <a:rPr lang="en-US" sz="1400">
                <a:latin typeface="Jost" pitchFamily="2" charset="0"/>
                <a:ea typeface="Jost" pitchFamily="2" charset="0"/>
              </a:rPr>
              <a:t>elokupnog prenosa i dešifruju se samo na serverima sa odgovarajućim ključem. Time se značajno povećava sigurnost, jer podaci o kartici ostaju zaštićeni i neupotrebljivi tokom c</a:t>
            </a:r>
            <a:r>
              <a:rPr lang="sr-Latn-BA" sz="1400">
                <a:latin typeface="Jost" pitchFamily="2" charset="0"/>
                <a:ea typeface="Jost" pitchFamily="2" charset="0"/>
              </a:rPr>
              <a:t>ij</a:t>
            </a:r>
            <a:r>
              <a:rPr lang="en-US" sz="1400">
                <a:latin typeface="Jost" pitchFamily="2" charset="0"/>
                <a:ea typeface="Jost" pitchFamily="2" charset="0"/>
              </a:rPr>
              <a:t>elog procesa, smanjujući rizik od napada.</a:t>
            </a:r>
          </a:p>
          <a:p>
            <a:r>
              <a:rPr lang="en-US" sz="1400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P2PE enkripcija </a:t>
            </a:r>
            <a:r>
              <a:rPr lang="en-US" sz="1400">
                <a:latin typeface="Jost" pitchFamily="2" charset="0"/>
                <a:ea typeface="Jost" pitchFamily="2" charset="0"/>
              </a:rPr>
              <a:t>pomaže trgovcima da ispune </a:t>
            </a:r>
            <a:r>
              <a:rPr lang="en-US" sz="1400" b="1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PCI DSS standarde </a:t>
            </a:r>
            <a:r>
              <a:rPr lang="en-US" sz="1400">
                <a:latin typeface="Jost" pitchFamily="2" charset="0"/>
                <a:ea typeface="Jost" pitchFamily="2" charset="0"/>
              </a:rPr>
              <a:t>za zaštitu podataka o kartici, čime doprinosi većoj sigurnosti i pov</a:t>
            </a:r>
            <a:r>
              <a:rPr lang="sr-Latn-BA" sz="1400">
                <a:latin typeface="Jost" pitchFamily="2" charset="0"/>
                <a:ea typeface="Jost" pitchFamily="2" charset="0"/>
              </a:rPr>
              <a:t>j</a:t>
            </a:r>
            <a:r>
              <a:rPr lang="en-US" sz="1400">
                <a:latin typeface="Jost" pitchFamily="2" charset="0"/>
                <a:ea typeface="Jost" pitchFamily="2" charset="0"/>
              </a:rPr>
              <a:t>erenju korisnika.</a:t>
            </a:r>
          </a:p>
        </p:txBody>
      </p:sp>
      <p:pic>
        <p:nvPicPr>
          <p:cNvPr id="3074" name="Picture 2" descr="e2ee or p2pe - Adyen">
            <a:extLst>
              <a:ext uri="{FF2B5EF4-FFF2-40B4-BE49-F238E27FC236}">
                <a16:creationId xmlns:a16="http://schemas.microsoft.com/office/drawing/2014/main" id="{7FC19FB0-BF28-F20C-68D7-F09317F26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767" y="4035299"/>
            <a:ext cx="7248465" cy="249921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211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842AE-B3B6-2474-C830-66270FD4E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F9E55D-6E27-FEEE-3307-75C19B1F8CB7}"/>
              </a:ext>
            </a:extLst>
          </p:cNvPr>
          <p:cNvSpPr txBox="1"/>
          <p:nvPr/>
        </p:nvSpPr>
        <p:spPr>
          <a:xfrm>
            <a:off x="347471" y="210312"/>
            <a:ext cx="796785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r-Latn-BA" sz="2400" b="1">
                <a:latin typeface="Jost" pitchFamily="2" charset="0"/>
                <a:ea typeface="Jost" pitchFamily="2" charset="0"/>
              </a:rPr>
              <a:t>BENEFITI P2PE ENKRIPCIJE KORISNIKU</a:t>
            </a:r>
            <a:endParaRPr lang="en-US" sz="2400" b="1">
              <a:latin typeface="Jost" pitchFamily="2" charset="0"/>
              <a:ea typeface="Jost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4BD2A8-D47F-6DA0-A903-9BE8DE874745}"/>
              </a:ext>
            </a:extLst>
          </p:cNvPr>
          <p:cNvSpPr/>
          <p:nvPr/>
        </p:nvSpPr>
        <p:spPr>
          <a:xfrm>
            <a:off x="485270" y="671977"/>
            <a:ext cx="2731079" cy="13716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AD06B3-61E8-F682-54B2-51A95DB28441}"/>
              </a:ext>
            </a:extLst>
          </p:cNvPr>
          <p:cNvSpPr txBox="1"/>
          <p:nvPr/>
        </p:nvSpPr>
        <p:spPr>
          <a:xfrm>
            <a:off x="342085" y="1461443"/>
            <a:ext cx="1012779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P2PE enkripcija </a:t>
            </a:r>
            <a:r>
              <a:rPr lang="en-US" sz="1400">
                <a:latin typeface="Jost" pitchFamily="2" charset="0"/>
                <a:ea typeface="Jost" pitchFamily="2" charset="0"/>
              </a:rPr>
              <a:t>nudi značajne prednosti u zaštiti podataka o plaćanjima, poboljšavajući sigurnost sistema za digitalno plaćanje. Glavni benefit je smanjenje rizika od krađe podataka. Pošto se podaci o kartici</a:t>
            </a:r>
            <a:r>
              <a:rPr lang="sr-Latn-BA" sz="1400">
                <a:latin typeface="Jost" pitchFamily="2" charset="0"/>
                <a:ea typeface="Jost" pitchFamily="2" charset="0"/>
              </a:rPr>
              <a:t> enkriptuju</a:t>
            </a:r>
            <a:r>
              <a:rPr lang="en-US" sz="1400">
                <a:latin typeface="Jost" pitchFamily="2" charset="0"/>
                <a:ea typeface="Jost" pitchFamily="2" charset="0"/>
              </a:rPr>
              <a:t> odmah na POS terminalu i ostaju </a:t>
            </a:r>
            <a:r>
              <a:rPr lang="sr-Latn-BA" sz="1400">
                <a:latin typeface="Jost" pitchFamily="2" charset="0"/>
                <a:ea typeface="Jost" pitchFamily="2" charset="0"/>
              </a:rPr>
              <a:t>enkriptovani</a:t>
            </a:r>
            <a:r>
              <a:rPr lang="en-US" sz="1400">
                <a:latin typeface="Jost" pitchFamily="2" charset="0"/>
                <a:ea typeface="Jost" pitchFamily="2" charset="0"/>
              </a:rPr>
              <a:t> tokom c</a:t>
            </a:r>
            <a:r>
              <a:rPr lang="sr-Latn-BA" sz="1400">
                <a:latin typeface="Jost" pitchFamily="2" charset="0"/>
                <a:ea typeface="Jost" pitchFamily="2" charset="0"/>
              </a:rPr>
              <a:t>ij</a:t>
            </a:r>
            <a:r>
              <a:rPr lang="en-US" sz="1400">
                <a:latin typeface="Jost" pitchFamily="2" charset="0"/>
                <a:ea typeface="Jost" pitchFamily="2" charset="0"/>
              </a:rPr>
              <a:t>elokupnog puta do servera i</a:t>
            </a:r>
            <a:r>
              <a:rPr lang="sr-Latn-BA" sz="1400">
                <a:latin typeface="Jost" pitchFamily="2" charset="0"/>
                <a:ea typeface="Jost" pitchFamily="2" charset="0"/>
              </a:rPr>
              <a:t> u slučajevima</a:t>
            </a:r>
            <a:r>
              <a:rPr lang="en-US" sz="1400">
                <a:latin typeface="Jost" pitchFamily="2" charset="0"/>
                <a:ea typeface="Jost" pitchFamily="2" charset="0"/>
              </a:rPr>
              <a:t> ako su podaci presretnuti, oni su neupotrebljivi bez odgovarajućeg ključa za dešifrovanje.</a:t>
            </a:r>
            <a:endParaRPr lang="sr-Latn-BA" sz="1400">
              <a:latin typeface="Jost" pitchFamily="2" charset="0"/>
              <a:ea typeface="Jost" pitchFamily="2" charset="0"/>
            </a:endParaRPr>
          </a:p>
          <a:p>
            <a:endParaRPr lang="sr-Latn-BA" sz="1400">
              <a:latin typeface="Jost" pitchFamily="2" charset="0"/>
              <a:ea typeface="Jost" pitchFamily="2" charset="0"/>
            </a:endParaRPr>
          </a:p>
          <a:p>
            <a:r>
              <a:rPr lang="en-US" sz="1400">
                <a:latin typeface="Jost" pitchFamily="2" charset="0"/>
                <a:ea typeface="Jost" pitchFamily="2" charset="0"/>
              </a:rPr>
              <a:t>Pored toga, </a:t>
            </a:r>
            <a:r>
              <a:rPr lang="en-US" sz="1400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P2PE</a:t>
            </a:r>
            <a:r>
              <a:rPr lang="en-US" sz="1400">
                <a:latin typeface="Jost" pitchFamily="2" charset="0"/>
                <a:ea typeface="Jost" pitchFamily="2" charset="0"/>
              </a:rPr>
              <a:t> pomaže u usklađivanju sa </a:t>
            </a:r>
            <a:r>
              <a:rPr lang="en-US" sz="1400" b="1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PCI DSS standardima</a:t>
            </a:r>
            <a:r>
              <a:rPr lang="en-US" sz="1400">
                <a:latin typeface="Jost" pitchFamily="2" charset="0"/>
                <a:ea typeface="Jost" pitchFamily="2" charset="0"/>
              </a:rPr>
              <a:t>, čime trgovci mogu poboljšati sigurnosne protokole i smanjiti odgovornost u slučaju sigurnosnih incidenata. Takođe</a:t>
            </a:r>
            <a:r>
              <a:rPr lang="sr-Latn-BA" sz="1400">
                <a:latin typeface="Jost" pitchFamily="2" charset="0"/>
                <a:ea typeface="Jost" pitchFamily="2" charset="0"/>
              </a:rPr>
              <a:t>r</a:t>
            </a:r>
            <a:r>
              <a:rPr lang="en-US" sz="1400">
                <a:latin typeface="Jost" pitchFamily="2" charset="0"/>
                <a:ea typeface="Jost" pitchFamily="2" charset="0"/>
              </a:rPr>
              <a:t>, implementacija ove tehnologije može doprin</a:t>
            </a:r>
            <a:r>
              <a:rPr lang="sr-Latn-BA" sz="1400">
                <a:latin typeface="Jost" pitchFamily="2" charset="0"/>
                <a:ea typeface="Jost" pitchFamily="2" charset="0"/>
              </a:rPr>
              <a:t>j</a:t>
            </a:r>
            <a:r>
              <a:rPr lang="en-US" sz="1400">
                <a:latin typeface="Jost" pitchFamily="2" charset="0"/>
                <a:ea typeface="Jost" pitchFamily="2" charset="0"/>
              </a:rPr>
              <a:t>eti većem pov</a:t>
            </a:r>
            <a:r>
              <a:rPr lang="sr-Latn-BA" sz="1400">
                <a:latin typeface="Jost" pitchFamily="2" charset="0"/>
                <a:ea typeface="Jost" pitchFamily="2" charset="0"/>
              </a:rPr>
              <a:t>ij</a:t>
            </a:r>
            <a:r>
              <a:rPr lang="en-US" sz="1400">
                <a:latin typeface="Jost" pitchFamily="2" charset="0"/>
                <a:ea typeface="Jost" pitchFamily="2" charset="0"/>
              </a:rPr>
              <a:t>erenju korisnika, jer im pruža sigurnost da su njihovi podaci zaštićeni tokom transakcije.</a:t>
            </a:r>
            <a:endParaRPr lang="sr-Latn-BA" sz="1400">
              <a:latin typeface="Jost" pitchFamily="2" charset="0"/>
              <a:ea typeface="Jost" pitchFamily="2" charset="0"/>
            </a:endParaRPr>
          </a:p>
          <a:p>
            <a:endParaRPr lang="sr-Latn-BA" sz="1400">
              <a:latin typeface="Jost" pitchFamily="2" charset="0"/>
              <a:ea typeface="Jost" pitchFamily="2" charset="0"/>
            </a:endParaRPr>
          </a:p>
          <a:p>
            <a:r>
              <a:rPr lang="en-US" sz="1400">
                <a:latin typeface="Jost" pitchFamily="2" charset="0"/>
                <a:ea typeface="Jost" pitchFamily="2" charset="0"/>
              </a:rPr>
              <a:t>Još jedan značajan benefit je poboljšanje efikasnosti, jer </a:t>
            </a:r>
            <a:r>
              <a:rPr lang="sr-Latn-BA" sz="1400">
                <a:latin typeface="Jost" pitchFamily="2" charset="0"/>
                <a:ea typeface="Jost" pitchFamily="2" charset="0"/>
              </a:rPr>
              <a:t>enkriptovanje</a:t>
            </a:r>
            <a:r>
              <a:rPr lang="en-US" sz="1400">
                <a:latin typeface="Jost" pitchFamily="2" charset="0"/>
                <a:ea typeface="Jost" pitchFamily="2" charset="0"/>
              </a:rPr>
              <a:t> podataka na POS uređajima smanjuje potrebu za dodatnim sigurnosnim m</a:t>
            </a:r>
            <a:r>
              <a:rPr lang="sr-Latn-BA" sz="1400">
                <a:latin typeface="Jost" pitchFamily="2" charset="0"/>
                <a:ea typeface="Jost" pitchFamily="2" charset="0"/>
              </a:rPr>
              <a:t>j</a:t>
            </a:r>
            <a:r>
              <a:rPr lang="en-US" sz="1400">
                <a:latin typeface="Jost" pitchFamily="2" charset="0"/>
                <a:ea typeface="Jost" pitchFamily="2" charset="0"/>
              </a:rPr>
              <a:t>erama u drugim d</a:t>
            </a:r>
            <a:r>
              <a:rPr lang="sr-Latn-BA" sz="1400">
                <a:latin typeface="Jost" pitchFamily="2" charset="0"/>
                <a:ea typeface="Jost" pitchFamily="2" charset="0"/>
              </a:rPr>
              <a:t>ij</a:t>
            </a:r>
            <a:r>
              <a:rPr lang="en-US" sz="1400">
                <a:latin typeface="Jost" pitchFamily="2" charset="0"/>
                <a:ea typeface="Jost" pitchFamily="2" charset="0"/>
              </a:rPr>
              <a:t>elovima sistema, čime se pojednostavljuje proces zaštite podataka.</a:t>
            </a:r>
          </a:p>
        </p:txBody>
      </p:sp>
      <p:pic>
        <p:nvPicPr>
          <p:cNvPr id="4098" name="Picture 2" descr="MAGTEK Europe - Reduce Merchant PCI Scope with Magtek P2PE POS Terminals">
            <a:extLst>
              <a:ext uri="{FF2B5EF4-FFF2-40B4-BE49-F238E27FC236}">
                <a16:creationId xmlns:a16="http://schemas.microsoft.com/office/drawing/2014/main" id="{37316A0C-6709-775C-C2FC-A18B728DF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4040315"/>
            <a:ext cx="57150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842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6CD92-F64E-490A-440C-6921A2543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7B2A82-B0B0-D2E8-3C51-9443FBE7E6DC}"/>
              </a:ext>
            </a:extLst>
          </p:cNvPr>
          <p:cNvSpPr txBox="1"/>
          <p:nvPr/>
        </p:nvSpPr>
        <p:spPr>
          <a:xfrm>
            <a:off x="347471" y="210312"/>
            <a:ext cx="796785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r-Latn-BA" sz="2400" b="1">
                <a:latin typeface="Jost" pitchFamily="2" charset="0"/>
                <a:ea typeface="Jost" pitchFamily="2" charset="0"/>
              </a:rPr>
              <a:t>TOKENIZACIJA PODATAKA</a:t>
            </a:r>
            <a:endParaRPr lang="en-US" sz="2400" b="1">
              <a:latin typeface="Jost" pitchFamily="2" charset="0"/>
              <a:ea typeface="Jost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86C404-4E85-20F4-1F81-73B5EB5DEA2C}"/>
              </a:ext>
            </a:extLst>
          </p:cNvPr>
          <p:cNvSpPr/>
          <p:nvPr/>
        </p:nvSpPr>
        <p:spPr>
          <a:xfrm>
            <a:off x="485270" y="671977"/>
            <a:ext cx="2731079" cy="13716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720D76-F242-8E61-738A-879FD5BD2075}"/>
              </a:ext>
            </a:extLst>
          </p:cNvPr>
          <p:cNvSpPr txBox="1"/>
          <p:nvPr/>
        </p:nvSpPr>
        <p:spPr>
          <a:xfrm>
            <a:off x="342085" y="1270802"/>
            <a:ext cx="557294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Tokenizacija</a:t>
            </a:r>
            <a:r>
              <a:rPr lang="en-US" sz="1400">
                <a:latin typeface="Jost" pitchFamily="2" charset="0"/>
                <a:ea typeface="Jost" pitchFamily="2" charset="0"/>
              </a:rPr>
              <a:t> je proces zam</a:t>
            </a:r>
            <a:r>
              <a:rPr lang="sr-Latn-BA" sz="1400">
                <a:latin typeface="Jost" pitchFamily="2" charset="0"/>
                <a:ea typeface="Jost" pitchFamily="2" charset="0"/>
              </a:rPr>
              <a:t>j</a:t>
            </a:r>
            <a:r>
              <a:rPr lang="en-US" sz="1400">
                <a:latin typeface="Jost" pitchFamily="2" charset="0"/>
                <a:ea typeface="Jost" pitchFamily="2" charset="0"/>
              </a:rPr>
              <a:t>ene osjetljivih kartičnih podataka, poput broja kartice, jedinstvenim identifikatorom, poznatim kao token. Ovaj token nema nikakvu vr</a:t>
            </a:r>
            <a:r>
              <a:rPr lang="sr-Latn-BA" sz="1400">
                <a:latin typeface="Jost" pitchFamily="2" charset="0"/>
                <a:ea typeface="Jost" pitchFamily="2" charset="0"/>
              </a:rPr>
              <a:t>ij</a:t>
            </a:r>
            <a:r>
              <a:rPr lang="en-US" sz="1400">
                <a:latin typeface="Jost" pitchFamily="2" charset="0"/>
                <a:ea typeface="Jost" pitchFamily="2" charset="0"/>
              </a:rPr>
              <a:t>ednost van sistema u kojem je dod</a:t>
            </a:r>
            <a:r>
              <a:rPr lang="sr-Latn-BA" sz="1400">
                <a:latin typeface="Jost" pitchFamily="2" charset="0"/>
                <a:ea typeface="Jost" pitchFamily="2" charset="0"/>
              </a:rPr>
              <a:t>j</a:t>
            </a:r>
            <a:r>
              <a:rPr lang="en-US" sz="1400">
                <a:latin typeface="Jost" pitchFamily="2" charset="0"/>
                <a:ea typeface="Jost" pitchFamily="2" charset="0"/>
              </a:rPr>
              <a:t>eljen, čime se eliminiše rizik od krađe stvarnih podataka o kartici. Tokom procesa, originalni podaci se zamjenjuju tokenom koji je bezb</a:t>
            </a:r>
            <a:r>
              <a:rPr lang="sr-Latn-BA" sz="1400">
                <a:latin typeface="Jost" pitchFamily="2" charset="0"/>
                <a:ea typeface="Jost" pitchFamily="2" charset="0"/>
              </a:rPr>
              <a:t>j</a:t>
            </a:r>
            <a:r>
              <a:rPr lang="en-US" sz="1400">
                <a:latin typeface="Jost" pitchFamily="2" charset="0"/>
                <a:ea typeface="Jost" pitchFamily="2" charset="0"/>
              </a:rPr>
              <a:t>edan za upotrebu, dok se originalni podaci čuvaju u sigurnom, centralizovanom sistemu za tokenizaciju.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BBD3A4-6B50-D736-2E62-3601BA553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35" y="1184622"/>
            <a:ext cx="4972053" cy="17727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05ACA0-B6B7-9093-3468-03ABC2F8198A}"/>
              </a:ext>
            </a:extLst>
          </p:cNvPr>
          <p:cNvSpPr txBox="1"/>
          <p:nvPr/>
        </p:nvSpPr>
        <p:spPr>
          <a:xfrm>
            <a:off x="342084" y="3332905"/>
            <a:ext cx="99068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Tokenizacija</a:t>
            </a:r>
            <a:r>
              <a:rPr lang="en-US" sz="1400">
                <a:latin typeface="Jost" pitchFamily="2" charset="0"/>
                <a:ea typeface="Jost" pitchFamily="2" charset="0"/>
              </a:rPr>
              <a:t> pruža značajnu sigurnost, posebno u e-trgovini i POS sistemima. Kada se koristi tokenizacija, čak i ako napadači dođu do tokena, oni ne mogu koristiti te informacije za neovlaš</a:t>
            </a:r>
            <a:r>
              <a:rPr lang="sr-Latn-BA" sz="1400">
                <a:latin typeface="Jost" pitchFamily="2" charset="0"/>
                <a:ea typeface="Jost" pitchFamily="2" charset="0"/>
              </a:rPr>
              <a:t>t</a:t>
            </a:r>
            <a:r>
              <a:rPr lang="en-US" sz="1400">
                <a:latin typeface="Jost" pitchFamily="2" charset="0"/>
                <a:ea typeface="Jost" pitchFamily="2" charset="0"/>
              </a:rPr>
              <a:t>ene transakcije, jer tokeni nemaju nikakvu vrednost izvan sistema. Ovo smanjuje rizik od krađe podataka, što je posebno važno u e-trgovini gd</a:t>
            </a:r>
            <a:r>
              <a:rPr lang="sr-Latn-BA" sz="1400">
                <a:latin typeface="Jost" pitchFamily="2" charset="0"/>
                <a:ea typeface="Jost" pitchFamily="2" charset="0"/>
              </a:rPr>
              <a:t>j</a:t>
            </a:r>
            <a:r>
              <a:rPr lang="en-US" sz="1400">
                <a:latin typeface="Jost" pitchFamily="2" charset="0"/>
                <a:ea typeface="Jost" pitchFamily="2" charset="0"/>
              </a:rPr>
              <a:t>e su online transakcije u stalnom porastu.</a:t>
            </a:r>
            <a:endParaRPr lang="sr-Latn-BA" sz="1400">
              <a:latin typeface="Jost" pitchFamily="2" charset="0"/>
              <a:ea typeface="Jost" pitchFamily="2" charset="0"/>
            </a:endParaRPr>
          </a:p>
          <a:p>
            <a:pPr algn="just"/>
            <a:endParaRPr lang="en-US" sz="1400">
              <a:latin typeface="Jost" pitchFamily="2" charset="0"/>
              <a:ea typeface="Jost" pitchFamily="2" charset="0"/>
            </a:endParaRPr>
          </a:p>
          <a:p>
            <a:pPr algn="just"/>
            <a:r>
              <a:rPr lang="en-US" sz="1400">
                <a:latin typeface="Jost" pitchFamily="2" charset="0"/>
                <a:ea typeface="Jost" pitchFamily="2" charset="0"/>
              </a:rPr>
              <a:t>U POS sistemima, </a:t>
            </a:r>
            <a:r>
              <a:rPr lang="en-US" sz="1400" u="sng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tokenizacija</a:t>
            </a:r>
            <a:r>
              <a:rPr lang="en-US" sz="1400" u="sng">
                <a:latin typeface="Jost" pitchFamily="2" charset="0"/>
                <a:ea typeface="Jost" pitchFamily="2" charset="0"/>
              </a:rPr>
              <a:t> omogućava sigurno pohranjivanje kartičnih podataka na uređajima, bez potrebe da se ovi podaci direktno čuvaju na samim terminalima</a:t>
            </a:r>
            <a:r>
              <a:rPr lang="en-US" sz="1400">
                <a:latin typeface="Jost" pitchFamily="2" charset="0"/>
                <a:ea typeface="Jost" pitchFamily="2" charset="0"/>
              </a:rPr>
              <a:t>. Time se smanjuje izloženost podataka i potencijalni napadi na terminale.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078FF1-527A-30FF-0F48-492F510E4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70" y="4837890"/>
            <a:ext cx="7851585" cy="165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890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6A00E-EF40-80E1-EF9D-976B79AA7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D88F51-0323-217A-7482-58AEA21CA672}"/>
              </a:ext>
            </a:extLst>
          </p:cNvPr>
          <p:cNvSpPr txBox="1"/>
          <p:nvPr/>
        </p:nvSpPr>
        <p:spPr>
          <a:xfrm>
            <a:off x="347471" y="210312"/>
            <a:ext cx="796785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>
                <a:latin typeface="Jost" pitchFamily="2" charset="0"/>
                <a:ea typeface="Jost" pitchFamily="2" charset="0"/>
              </a:rPr>
              <a:t>PCI DSS STANDARD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6D2749-7CC9-FEF0-7EEF-D9D5771AEB19}"/>
              </a:ext>
            </a:extLst>
          </p:cNvPr>
          <p:cNvSpPr/>
          <p:nvPr/>
        </p:nvSpPr>
        <p:spPr>
          <a:xfrm>
            <a:off x="485270" y="671977"/>
            <a:ext cx="2731079" cy="13716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39F10-42B2-CF48-3F09-8BA0D45CE95C}"/>
              </a:ext>
            </a:extLst>
          </p:cNvPr>
          <p:cNvSpPr txBox="1"/>
          <p:nvPr/>
        </p:nvSpPr>
        <p:spPr>
          <a:xfrm>
            <a:off x="347471" y="1059107"/>
            <a:ext cx="557294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PCI DSS </a:t>
            </a:r>
            <a:r>
              <a:rPr lang="en-US" sz="1400">
                <a:latin typeface="Jost" pitchFamily="2" charset="0"/>
                <a:ea typeface="Jost" pitchFamily="2" charset="0"/>
              </a:rPr>
              <a:t>(</a:t>
            </a:r>
            <a:r>
              <a:rPr lang="en-US" sz="1400" i="1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Payment Card Industry Data Security Standard</a:t>
            </a:r>
            <a:r>
              <a:rPr lang="en-US" sz="1400">
                <a:latin typeface="Jost" pitchFamily="2" charset="0"/>
                <a:ea typeface="Jost" pitchFamily="2" charset="0"/>
              </a:rPr>
              <a:t>) predstavlja globalni sigurnosni standard osmišljen kako bi se zaštitili podaci o platnim karticama i smanjili rizici od zloupotreba. Ključni zaht</a:t>
            </a:r>
            <a:r>
              <a:rPr lang="sr-Latn-BA" sz="1400">
                <a:latin typeface="Jost" pitchFamily="2" charset="0"/>
                <a:ea typeface="Jost" pitchFamily="2" charset="0"/>
              </a:rPr>
              <a:t>j</a:t>
            </a:r>
            <a:r>
              <a:rPr lang="en-US" sz="1400">
                <a:latin typeface="Jost" pitchFamily="2" charset="0"/>
                <a:ea typeface="Jost" pitchFamily="2" charset="0"/>
              </a:rPr>
              <a:t>evi ovog standarda uključuju uspostavljanje sigurnog mrežnog okruženja, prim</a:t>
            </a:r>
            <a:r>
              <a:rPr lang="sr-Latn-BA" sz="1400">
                <a:latin typeface="Jost" pitchFamily="2" charset="0"/>
                <a:ea typeface="Jost" pitchFamily="2" charset="0"/>
              </a:rPr>
              <a:t>j</a:t>
            </a:r>
            <a:r>
              <a:rPr lang="en-US" sz="1400">
                <a:latin typeface="Jost" pitchFamily="2" charset="0"/>
                <a:ea typeface="Jost" pitchFamily="2" charset="0"/>
              </a:rPr>
              <a:t>enu enkripcije za zaštitu pov</a:t>
            </a:r>
            <a:r>
              <a:rPr lang="sr-Latn-BA" sz="1400">
                <a:latin typeface="Jost" pitchFamily="2" charset="0"/>
                <a:ea typeface="Jost" pitchFamily="2" charset="0"/>
              </a:rPr>
              <a:t>j</a:t>
            </a:r>
            <a:r>
              <a:rPr lang="en-US" sz="1400">
                <a:latin typeface="Jost" pitchFamily="2" charset="0"/>
                <a:ea typeface="Jost" pitchFamily="2" charset="0"/>
              </a:rPr>
              <a:t>erljivih podataka, kontrolu pristupa osjetljivim informacijama, redovno praćenje i testiranje mrežnih sistema, kao i uspostavljanje i održavanje politika bezb</a:t>
            </a:r>
            <a:r>
              <a:rPr lang="sr-Latn-BA" sz="1400">
                <a:latin typeface="Jost" pitchFamily="2" charset="0"/>
                <a:ea typeface="Jost" pitchFamily="2" charset="0"/>
              </a:rPr>
              <a:t>j</a:t>
            </a:r>
            <a:r>
              <a:rPr lang="en-US" sz="1400">
                <a:latin typeface="Jost" pitchFamily="2" charset="0"/>
                <a:ea typeface="Jost" pitchFamily="2" charset="0"/>
              </a:rPr>
              <a:t>ednosti koje regulišu rad zaposlenih</a:t>
            </a:r>
            <a:r>
              <a:rPr lang="sr-Latn-BA" sz="1400">
                <a:latin typeface="Jost" pitchFamily="2" charset="0"/>
                <a:ea typeface="Jost" pitchFamily="2" charset="0"/>
              </a:rPr>
              <a:t> lica</a:t>
            </a:r>
            <a:r>
              <a:rPr lang="en-US" sz="1400">
                <a:latin typeface="Jost" pitchFamily="2" charset="0"/>
                <a:ea typeface="Jost" pitchFamily="2" charset="0"/>
              </a:rPr>
              <a:t>.</a:t>
            </a:r>
          </a:p>
          <a:p>
            <a:pPr algn="just"/>
            <a:endParaRPr lang="en-US" sz="1400">
              <a:latin typeface="Jost" pitchFamily="2" charset="0"/>
              <a:ea typeface="Jost" pitchFamily="2" charset="0"/>
            </a:endParaRPr>
          </a:p>
          <a:p>
            <a:pPr algn="just"/>
            <a:r>
              <a:rPr lang="en-US" sz="1400">
                <a:latin typeface="Jost" pitchFamily="2" charset="0"/>
                <a:ea typeface="Jost" pitchFamily="2" charset="0"/>
              </a:rPr>
              <a:t>Usklađivanje sa </a:t>
            </a:r>
            <a:r>
              <a:rPr lang="en-US" sz="1400" b="1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PCI DSS standardom </a:t>
            </a:r>
            <a:r>
              <a:rPr lang="en-US" sz="1400">
                <a:latin typeface="Jost" pitchFamily="2" charset="0"/>
                <a:ea typeface="Jost" pitchFamily="2" charset="0"/>
              </a:rPr>
              <a:t>donosi značajne prednosti, kao što su zaštita podataka o klijentima, smanjenje rizika od prevara i sajber napada, povećanje pov</a:t>
            </a:r>
            <a:r>
              <a:rPr lang="sr-Latn-BA" sz="1400">
                <a:latin typeface="Jost" pitchFamily="2" charset="0"/>
                <a:ea typeface="Jost" pitchFamily="2" charset="0"/>
              </a:rPr>
              <a:t>j</a:t>
            </a:r>
            <a:r>
              <a:rPr lang="en-US" sz="1400">
                <a:latin typeface="Jost" pitchFamily="2" charset="0"/>
                <a:ea typeface="Jost" pitchFamily="2" charset="0"/>
              </a:rPr>
              <a:t>erenja korisnika u bezb</a:t>
            </a:r>
            <a:r>
              <a:rPr lang="sr-Latn-BA" sz="1400">
                <a:latin typeface="Jost" pitchFamily="2" charset="0"/>
                <a:ea typeface="Jost" pitchFamily="2" charset="0"/>
              </a:rPr>
              <a:t>j</a:t>
            </a:r>
            <a:r>
              <a:rPr lang="en-US" sz="1400">
                <a:latin typeface="Jost" pitchFamily="2" charset="0"/>
                <a:ea typeface="Jost" pitchFamily="2" charset="0"/>
              </a:rPr>
              <a:t>ednost</a:t>
            </a:r>
            <a:r>
              <a:rPr lang="sr-Latn-BA" sz="1400">
                <a:latin typeface="Jost" pitchFamily="2" charset="0"/>
                <a:ea typeface="Jost" pitchFamily="2" charset="0"/>
              </a:rPr>
              <a:t>i</a:t>
            </a:r>
            <a:r>
              <a:rPr lang="en-US" sz="1400">
                <a:latin typeface="Jost" pitchFamily="2" charset="0"/>
                <a:ea typeface="Jost" pitchFamily="2" charset="0"/>
              </a:rPr>
              <a:t> transakcija i jačanje reputacije kompanije. Osiguranje usklađenosti ne samo da doprinosi sigurnosti podataka, već omogućava i stabilnije poslovanje, minimizujući potencijalne pravne i finansijske posl</a:t>
            </a:r>
            <a:r>
              <a:rPr lang="sr-Latn-BA" sz="1400">
                <a:latin typeface="Jost" pitchFamily="2" charset="0"/>
                <a:ea typeface="Jost" pitchFamily="2" charset="0"/>
              </a:rPr>
              <a:t>j</a:t>
            </a:r>
            <a:r>
              <a:rPr lang="en-US" sz="1400">
                <a:latin typeface="Jost" pitchFamily="2" charset="0"/>
                <a:ea typeface="Jost" pitchFamily="2" charset="0"/>
              </a:rPr>
              <a:t>edice nepoštovanja regulativa.</a:t>
            </a:r>
          </a:p>
        </p:txBody>
      </p:sp>
      <p:pic>
        <p:nvPicPr>
          <p:cNvPr id="1026" name="Picture 2" descr="PCI-DSS - Global Standards Consortium">
            <a:extLst>
              <a:ext uri="{FF2B5EF4-FFF2-40B4-BE49-F238E27FC236}">
                <a16:creationId xmlns:a16="http://schemas.microsoft.com/office/drawing/2014/main" id="{7A597749-806D-0D22-9A7C-E123AC7AA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862" y="4690872"/>
            <a:ext cx="2703273" cy="195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3658BA-6427-A506-A307-3BD1CF882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173" y="292608"/>
            <a:ext cx="4798965" cy="3962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428DB4-ADC0-2BDB-2F38-5AD4E7924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737" y="4549661"/>
            <a:ext cx="5159835" cy="209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42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C5A74-171C-3FAA-B103-DC5946CBA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B5C753-01CD-8547-84DC-06320F6742C2}"/>
              </a:ext>
            </a:extLst>
          </p:cNvPr>
          <p:cNvSpPr txBox="1"/>
          <p:nvPr/>
        </p:nvSpPr>
        <p:spPr>
          <a:xfrm>
            <a:off x="347471" y="210312"/>
            <a:ext cx="796785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>
                <a:latin typeface="Jost" pitchFamily="2" charset="0"/>
                <a:ea typeface="Jost" pitchFamily="2" charset="0"/>
              </a:rPr>
              <a:t>USKLA</a:t>
            </a:r>
            <a:r>
              <a:rPr lang="sr-Latn-BA" sz="2400" b="1">
                <a:latin typeface="Jost" pitchFamily="2" charset="0"/>
                <a:ea typeface="Jost" pitchFamily="2" charset="0"/>
              </a:rPr>
              <a:t>Đ</a:t>
            </a:r>
            <a:r>
              <a:rPr lang="en-US" sz="2400" b="1">
                <a:latin typeface="Jost" pitchFamily="2" charset="0"/>
                <a:ea typeface="Jost" pitchFamily="2" charset="0"/>
              </a:rPr>
              <a:t>ENOST SA PCI STANDARDOM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40DD11-9423-490F-F278-F3190BD559B3}"/>
              </a:ext>
            </a:extLst>
          </p:cNvPr>
          <p:cNvSpPr/>
          <p:nvPr/>
        </p:nvSpPr>
        <p:spPr>
          <a:xfrm>
            <a:off x="485270" y="671977"/>
            <a:ext cx="2731079" cy="13716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65EB33-639F-13B4-9BEE-62B63B6765B7}"/>
              </a:ext>
            </a:extLst>
          </p:cNvPr>
          <p:cNvSpPr txBox="1"/>
          <p:nvPr/>
        </p:nvSpPr>
        <p:spPr>
          <a:xfrm>
            <a:off x="347471" y="1479150"/>
            <a:ext cx="557294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>
                <a:latin typeface="Jost" pitchFamily="2" charset="0"/>
                <a:ea typeface="Jost" pitchFamily="2" charset="0"/>
              </a:rPr>
              <a:t>Usklađenost sa </a:t>
            </a:r>
            <a:r>
              <a:rPr lang="en-US" sz="1600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PCI DSS standardom </a:t>
            </a:r>
            <a:r>
              <a:rPr lang="en-US" sz="1600">
                <a:latin typeface="Jost" pitchFamily="2" charset="0"/>
                <a:ea typeface="Jost" pitchFamily="2" charset="0"/>
              </a:rPr>
              <a:t>nije samo regulatorna obaveza već i ključni faktor u zaštiti organizacija od sajber napada i gubitka podataka. Implementacija ovog standarda omogućava kompanijama da identifikuju ranjivosti u svojim sistemima, prim</a:t>
            </a:r>
            <a:r>
              <a:rPr lang="sr-Latn-BA" sz="1600">
                <a:latin typeface="Jost" pitchFamily="2" charset="0"/>
                <a:ea typeface="Jost" pitchFamily="2" charset="0"/>
              </a:rPr>
              <a:t>j</a:t>
            </a:r>
            <a:r>
              <a:rPr lang="en-US" sz="1600">
                <a:latin typeface="Jost" pitchFamily="2" charset="0"/>
                <a:ea typeface="Jost" pitchFamily="2" charset="0"/>
              </a:rPr>
              <a:t>ene m</a:t>
            </a:r>
            <a:r>
              <a:rPr lang="sr-Latn-BA" sz="1600">
                <a:latin typeface="Jost" pitchFamily="2" charset="0"/>
                <a:ea typeface="Jost" pitchFamily="2" charset="0"/>
              </a:rPr>
              <a:t>j</a:t>
            </a:r>
            <a:r>
              <a:rPr lang="en-US" sz="1600">
                <a:latin typeface="Jost" pitchFamily="2" charset="0"/>
                <a:ea typeface="Jost" pitchFamily="2" charset="0"/>
              </a:rPr>
              <a:t>ere za smanjenje rizika i obezb</a:t>
            </a:r>
            <a:r>
              <a:rPr lang="sr-Latn-BA" sz="1600">
                <a:latin typeface="Jost" pitchFamily="2" charset="0"/>
                <a:ea typeface="Jost" pitchFamily="2" charset="0"/>
              </a:rPr>
              <a:t>j</a:t>
            </a:r>
            <a:r>
              <a:rPr lang="en-US" sz="1600">
                <a:latin typeface="Jost" pitchFamily="2" charset="0"/>
                <a:ea typeface="Jost" pitchFamily="2" charset="0"/>
              </a:rPr>
              <a:t>ede sigurno rukovanje podacima o platnim karticama.</a:t>
            </a:r>
          </a:p>
          <a:p>
            <a:pPr algn="just"/>
            <a:endParaRPr lang="en-US" sz="1600">
              <a:latin typeface="Jost" pitchFamily="2" charset="0"/>
              <a:ea typeface="Jost" pitchFamily="2" charset="0"/>
            </a:endParaRPr>
          </a:p>
          <a:p>
            <a:pPr algn="just"/>
            <a:r>
              <a:rPr lang="en-US" sz="1600">
                <a:latin typeface="Jost" pitchFamily="2" charset="0"/>
                <a:ea typeface="Jost" pitchFamily="2" charset="0"/>
              </a:rPr>
              <a:t>Osim tehničkih prednosti, usklađenost utiče na pov</a:t>
            </a:r>
            <a:r>
              <a:rPr lang="sr-Latn-BA" sz="1600">
                <a:latin typeface="Jost" pitchFamily="2" charset="0"/>
                <a:ea typeface="Jost" pitchFamily="2" charset="0"/>
              </a:rPr>
              <a:t>j</a:t>
            </a:r>
            <a:r>
              <a:rPr lang="en-US" sz="1600">
                <a:latin typeface="Jost" pitchFamily="2" charset="0"/>
                <a:ea typeface="Jost" pitchFamily="2" charset="0"/>
              </a:rPr>
              <a:t>erenje klijenata koji očekuju bezb</a:t>
            </a:r>
            <a:r>
              <a:rPr lang="sr-Latn-BA" sz="1600">
                <a:latin typeface="Jost" pitchFamily="2" charset="0"/>
                <a:ea typeface="Jost" pitchFamily="2" charset="0"/>
              </a:rPr>
              <a:t>j</a:t>
            </a:r>
            <a:r>
              <a:rPr lang="en-US" sz="1600">
                <a:latin typeface="Jost" pitchFamily="2" charset="0"/>
                <a:ea typeface="Jost" pitchFamily="2" charset="0"/>
              </a:rPr>
              <a:t>ednost prilikom plaćanja. Organizacije koje se pridržavaju ovog standarda demonstriraju posvećenost zaštiti podataka, što poboljšava reputaciju i povećava lojalnost korisnika. Uz to, usklađenost smanjuje mogućnost pravnih sankcija i visokih troškova koji nastaju u slučaju kompromitovanja podataka, čineći je ključnim elementom dugoročnog poslovnog usp</a:t>
            </a:r>
            <a:r>
              <a:rPr lang="sr-Latn-BA" sz="1600">
                <a:latin typeface="Jost" pitchFamily="2" charset="0"/>
                <a:ea typeface="Jost" pitchFamily="2" charset="0"/>
              </a:rPr>
              <a:t>ij</a:t>
            </a:r>
            <a:r>
              <a:rPr lang="en-US" sz="1600">
                <a:latin typeface="Jost" pitchFamily="2" charset="0"/>
                <a:ea typeface="Jost" pitchFamily="2" charset="0"/>
              </a:rPr>
              <a:t>eha.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08CC1A-0572-9A4A-267D-D70F61BCC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5005" y="695786"/>
            <a:ext cx="5409524" cy="5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9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9310A-5E46-1E52-F2E8-6C876033A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F1411670-BF49-6FDC-F5B6-D4C4870C906B}"/>
              </a:ext>
            </a:extLst>
          </p:cNvPr>
          <p:cNvSpPr/>
          <p:nvPr/>
        </p:nvSpPr>
        <p:spPr>
          <a:xfrm rot="5400000">
            <a:off x="6310313" y="1281115"/>
            <a:ext cx="7677149" cy="4086224"/>
          </a:xfrm>
          <a:prstGeom prst="triangle">
            <a:avLst/>
          </a:prstGeom>
          <a:solidFill>
            <a:srgbClr val="7B35C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91945C-1556-EDC3-F996-29A7ACBD674D}"/>
              </a:ext>
            </a:extLst>
          </p:cNvPr>
          <p:cNvSpPr/>
          <p:nvPr/>
        </p:nvSpPr>
        <p:spPr>
          <a:xfrm>
            <a:off x="0" y="0"/>
            <a:ext cx="8181975" cy="685800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6F455D-2FE8-764C-FCD8-B754A79D1EDC}"/>
              </a:ext>
            </a:extLst>
          </p:cNvPr>
          <p:cNvSpPr txBox="1"/>
          <p:nvPr/>
        </p:nvSpPr>
        <p:spPr>
          <a:xfrm>
            <a:off x="504825" y="2124583"/>
            <a:ext cx="77819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ADMINISTRACIJA</a:t>
            </a:r>
          </a:p>
          <a:p>
            <a:r>
              <a:rPr lang="en-US" sz="6000" b="1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SISTEMA ZA</a:t>
            </a:r>
            <a:endParaRPr lang="sr-Latn-BA" sz="6000" b="1">
              <a:solidFill>
                <a:schemeClr val="bg1">
                  <a:lumMod val="95000"/>
                </a:schemeClr>
              </a:solidFill>
              <a:latin typeface="Jost" pitchFamily="2" charset="0"/>
              <a:ea typeface="Jost" pitchFamily="2" charset="0"/>
            </a:endParaRPr>
          </a:p>
          <a:p>
            <a:r>
              <a:rPr lang="sr-Latn-BA" sz="6000" b="1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DIGITALNO</a:t>
            </a:r>
            <a:endParaRPr lang="en-US" sz="6000" b="1">
              <a:solidFill>
                <a:schemeClr val="bg1">
                  <a:lumMod val="95000"/>
                </a:schemeClr>
              </a:solidFill>
              <a:latin typeface="Jost" pitchFamily="2" charset="0"/>
              <a:ea typeface="Jost" pitchFamily="2" charset="0"/>
            </a:endParaRPr>
          </a:p>
          <a:p>
            <a:r>
              <a:rPr lang="en-US" sz="6000" b="1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PLA</a:t>
            </a:r>
            <a:r>
              <a:rPr lang="sr-Latn-BA" sz="6000" b="1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ĆANJE</a:t>
            </a:r>
            <a:endParaRPr lang="en-US" sz="6000" b="1">
              <a:solidFill>
                <a:schemeClr val="bg1">
                  <a:lumMod val="95000"/>
                </a:schemeClr>
              </a:solidFill>
              <a:latin typeface="Jost" pitchFamily="2" charset="0"/>
              <a:ea typeface="Jost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32E63E-DF98-E44E-3A12-C189D3FE41C4}"/>
              </a:ext>
            </a:extLst>
          </p:cNvPr>
          <p:cNvSpPr txBox="1"/>
          <p:nvPr/>
        </p:nvSpPr>
        <p:spPr>
          <a:xfrm>
            <a:off x="504825" y="486652"/>
            <a:ext cx="28098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8800" b="1">
                <a:ln>
                  <a:solidFill>
                    <a:srgbClr val="7030A0"/>
                  </a:solidFill>
                </a:ln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03</a:t>
            </a:r>
            <a:endParaRPr lang="en-US" sz="8800" b="1">
              <a:ln>
                <a:solidFill>
                  <a:srgbClr val="7030A0"/>
                </a:solidFill>
              </a:ln>
              <a:solidFill>
                <a:srgbClr val="9033DD"/>
              </a:solidFill>
              <a:latin typeface="Jost" pitchFamily="2" charset="0"/>
              <a:ea typeface="Jos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487567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3F448-4476-29C9-E3AB-C10A7FFE3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D3EEEB-C971-96E8-279B-11914F56F516}"/>
              </a:ext>
            </a:extLst>
          </p:cNvPr>
          <p:cNvSpPr txBox="1"/>
          <p:nvPr/>
        </p:nvSpPr>
        <p:spPr>
          <a:xfrm>
            <a:off x="347471" y="210312"/>
            <a:ext cx="796785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r-Latn-BA" sz="2400" b="1">
                <a:latin typeface="Jost" pitchFamily="2" charset="0"/>
                <a:ea typeface="Jost" pitchFamily="2" charset="0"/>
              </a:rPr>
              <a:t>ADMINISTRACIJA SISTEMA ZA PLAĆANJE</a:t>
            </a:r>
            <a:endParaRPr lang="en-US" sz="2400" b="1">
              <a:latin typeface="Jost" pitchFamily="2" charset="0"/>
              <a:ea typeface="Jost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75545A-A8DD-C8BD-235A-D0E161C4586A}"/>
              </a:ext>
            </a:extLst>
          </p:cNvPr>
          <p:cNvSpPr/>
          <p:nvPr/>
        </p:nvSpPr>
        <p:spPr>
          <a:xfrm>
            <a:off x="485270" y="671977"/>
            <a:ext cx="2731079" cy="13716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9DEE82-2923-F0C3-BB16-B7FEA72A0C0F}"/>
              </a:ext>
            </a:extLst>
          </p:cNvPr>
          <p:cNvSpPr txBox="1"/>
          <p:nvPr/>
        </p:nvSpPr>
        <p:spPr>
          <a:xfrm>
            <a:off x="347470" y="1133642"/>
            <a:ext cx="64739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Administracija sistema </a:t>
            </a:r>
            <a:r>
              <a:rPr lang="en-US" sz="1600">
                <a:latin typeface="Jost" pitchFamily="2" charset="0"/>
                <a:ea typeface="Jost" pitchFamily="2" charset="0"/>
              </a:rPr>
              <a:t>za plaćanje obuhvata sve aktivnosti vezane za instalaciju, konfiguraciju, održavanje i nadzor hardverskih i softverskih komponenti koje omogućavaju sigurnu i efikasnu obradu transakcija. Ovo uključuje implementaciju tehničkih r</a:t>
            </a:r>
            <a:r>
              <a:rPr lang="sr-Latn-BA" sz="1600">
                <a:latin typeface="Jost" pitchFamily="2" charset="0"/>
                <a:ea typeface="Jost" pitchFamily="2" charset="0"/>
              </a:rPr>
              <a:t>j</a:t>
            </a:r>
            <a:r>
              <a:rPr lang="en-US" sz="1600">
                <a:latin typeface="Jost" pitchFamily="2" charset="0"/>
                <a:ea typeface="Jost" pitchFamily="2" charset="0"/>
              </a:rPr>
              <a:t>ešenja, upravljanje mrežnom infrastrukturom i obezb</a:t>
            </a:r>
            <a:r>
              <a:rPr lang="sr-Latn-BA" sz="1600">
                <a:latin typeface="Jost" pitchFamily="2" charset="0"/>
                <a:ea typeface="Jost" pitchFamily="2" charset="0"/>
              </a:rPr>
              <a:t>j</a:t>
            </a:r>
            <a:r>
              <a:rPr lang="en-US" sz="1600">
                <a:latin typeface="Jost" pitchFamily="2" charset="0"/>
                <a:ea typeface="Jost" pitchFamily="2" charset="0"/>
              </a:rPr>
              <a:t>eđenje sigurnosnih protokola, sa ciljem pouzdanog rada sistema.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4FD32A-0C69-BC64-E008-68A404F91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227" y="3110310"/>
            <a:ext cx="3787773" cy="37476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0EED3B9-466E-5179-4105-1FFC35A94F8F}"/>
                  </a:ext>
                </a:extLst>
              </p14:cNvPr>
              <p14:cNvContentPartPr/>
              <p14:nvPr/>
            </p14:nvContentPartPr>
            <p14:xfrm>
              <a:off x="8997000" y="-472465"/>
              <a:ext cx="1020600" cy="36000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0EED3B9-466E-5179-4105-1FFC35A94F8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88000" y="-481465"/>
                <a:ext cx="1038240" cy="3617640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 descr="POS Support for Retail: Importance of a Dedicated Support Team">
            <a:extLst>
              <a:ext uri="{FF2B5EF4-FFF2-40B4-BE49-F238E27FC236}">
                <a16:creationId xmlns:a16="http://schemas.microsoft.com/office/drawing/2014/main" id="{C5FCDB73-136C-3961-28FA-1CAEA61B4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08" y="3098372"/>
            <a:ext cx="3376267" cy="262598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4AC6B8-7D18-F8F9-F234-0D8A8BD62D3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1773" r="100000"/>
          <a:stretch>
            <a:fillRect/>
          </a:stretch>
        </p:blipFill>
        <p:spPr>
          <a:xfrm>
            <a:off x="3758185" y="3098372"/>
            <a:ext cx="79891" cy="2625986"/>
          </a:xfrm>
          <a:custGeom>
            <a:avLst/>
            <a:gdLst>
              <a:gd name="connsiteX0" fmla="*/ 0 w 79891"/>
              <a:gd name="connsiteY0" fmla="*/ 0 h 2625986"/>
              <a:gd name="connsiteX1" fmla="*/ 79891 w 79891"/>
              <a:gd name="connsiteY1" fmla="*/ 0 h 2625986"/>
              <a:gd name="connsiteX2" fmla="*/ 79891 w 79891"/>
              <a:gd name="connsiteY2" fmla="*/ 2625986 h 2625986"/>
              <a:gd name="connsiteX3" fmla="*/ 0 w 79891"/>
              <a:gd name="connsiteY3" fmla="*/ 2625986 h 2625986"/>
              <a:gd name="connsiteX4" fmla="*/ 0 w 79891"/>
              <a:gd name="connsiteY4" fmla="*/ 0 h 2625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91" h="2625986">
                <a:moveTo>
                  <a:pt x="0" y="0"/>
                </a:moveTo>
                <a:lnTo>
                  <a:pt x="79891" y="0"/>
                </a:lnTo>
                <a:lnTo>
                  <a:pt x="79891" y="2625986"/>
                </a:lnTo>
                <a:lnTo>
                  <a:pt x="0" y="2625986"/>
                </a:lnTo>
                <a:lnTo>
                  <a:pt x="0" y="0"/>
                </a:lnTo>
                <a:close/>
              </a:path>
            </a:pathLst>
          </a:cu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3CB3B7-9340-AC9E-0FCB-C4887DF303B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311"/>
          <a:stretch>
            <a:fillRect/>
          </a:stretch>
        </p:blipFill>
        <p:spPr>
          <a:xfrm>
            <a:off x="3897163" y="3098372"/>
            <a:ext cx="4447976" cy="2625986"/>
          </a:xfrm>
          <a:custGeom>
            <a:avLst/>
            <a:gdLst>
              <a:gd name="connsiteX0" fmla="*/ 0 w 4447976"/>
              <a:gd name="connsiteY0" fmla="*/ 0 h 2625986"/>
              <a:gd name="connsiteX1" fmla="*/ 4447976 w 4447976"/>
              <a:gd name="connsiteY1" fmla="*/ 0 h 2625986"/>
              <a:gd name="connsiteX2" fmla="*/ 4447976 w 4447976"/>
              <a:gd name="connsiteY2" fmla="*/ 2625986 h 2625986"/>
              <a:gd name="connsiteX3" fmla="*/ 0 w 4447976"/>
              <a:gd name="connsiteY3" fmla="*/ 2625986 h 2625986"/>
              <a:gd name="connsiteX4" fmla="*/ 0 w 4447976"/>
              <a:gd name="connsiteY4" fmla="*/ 0 h 2625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7976" h="2625986">
                <a:moveTo>
                  <a:pt x="0" y="0"/>
                </a:moveTo>
                <a:lnTo>
                  <a:pt x="4447976" y="0"/>
                </a:lnTo>
                <a:lnTo>
                  <a:pt x="4447976" y="2625986"/>
                </a:lnTo>
                <a:lnTo>
                  <a:pt x="0" y="2625986"/>
                </a:lnTo>
                <a:lnTo>
                  <a:pt x="0" y="0"/>
                </a:lnTo>
                <a:close/>
              </a:path>
            </a:pathLst>
          </a:cu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7138337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B7B16-84E5-B74F-8846-E891BED04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945129-3831-5127-73DA-76DD95439565}"/>
              </a:ext>
            </a:extLst>
          </p:cNvPr>
          <p:cNvSpPr txBox="1"/>
          <p:nvPr/>
        </p:nvSpPr>
        <p:spPr>
          <a:xfrm>
            <a:off x="347471" y="210312"/>
            <a:ext cx="796785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r-Latn-BA" sz="2400" b="1">
                <a:latin typeface="Jost" pitchFamily="2" charset="0"/>
                <a:ea typeface="Jost" pitchFamily="2" charset="0"/>
              </a:rPr>
              <a:t>INSTALACIJA I ODRŽAVANJE HARDVERA</a:t>
            </a:r>
            <a:endParaRPr lang="en-US" sz="2400" b="1">
              <a:latin typeface="Jost" pitchFamily="2" charset="0"/>
              <a:ea typeface="Jost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DC5E7A-A0F8-1E3E-D8C7-E6474EF2AB80}"/>
              </a:ext>
            </a:extLst>
          </p:cNvPr>
          <p:cNvSpPr/>
          <p:nvPr/>
        </p:nvSpPr>
        <p:spPr>
          <a:xfrm>
            <a:off x="485270" y="671977"/>
            <a:ext cx="2731079" cy="13716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F15CD0-50BB-8F87-D268-047C105A215B}"/>
              </a:ext>
            </a:extLst>
          </p:cNvPr>
          <p:cNvSpPr txBox="1"/>
          <p:nvPr/>
        </p:nvSpPr>
        <p:spPr>
          <a:xfrm>
            <a:off x="347471" y="976230"/>
            <a:ext cx="557294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>
                <a:latin typeface="Jost" pitchFamily="2" charset="0"/>
                <a:ea typeface="Jost" pitchFamily="2" charset="0"/>
              </a:rPr>
              <a:t>Proces </a:t>
            </a:r>
            <a:r>
              <a:rPr lang="en-US" sz="1400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instalacije hardvera </a:t>
            </a:r>
            <a:r>
              <a:rPr lang="en-US" sz="1400">
                <a:latin typeface="Jost" pitchFamily="2" charset="0"/>
                <a:ea typeface="Jost" pitchFamily="2" charset="0"/>
              </a:rPr>
              <a:t>počinje identifikacijom potreba sistema, odabirom kompatibilne opreme i postavljanjem uređaja na lokaciju koja omogućava optimalan rad. Održavanje uključuje redovne prov</a:t>
            </a:r>
            <a:r>
              <a:rPr lang="sr-Latn-BA" sz="1400">
                <a:latin typeface="Jost" pitchFamily="2" charset="0"/>
                <a:ea typeface="Jost" pitchFamily="2" charset="0"/>
              </a:rPr>
              <a:t>j</a:t>
            </a:r>
            <a:r>
              <a:rPr lang="en-US" sz="1400">
                <a:latin typeface="Jost" pitchFamily="2" charset="0"/>
                <a:ea typeface="Jost" pitchFamily="2" charset="0"/>
              </a:rPr>
              <a:t>ere funkcionalnosti uređaja, ažuriranje firmvera, čišćenje i r</a:t>
            </a:r>
            <a:r>
              <a:rPr lang="sr-Latn-BA" sz="1400">
                <a:latin typeface="Jost" pitchFamily="2" charset="0"/>
                <a:ea typeface="Jost" pitchFamily="2" charset="0"/>
              </a:rPr>
              <a:t>j</a:t>
            </a:r>
            <a:r>
              <a:rPr lang="en-US" sz="1400">
                <a:latin typeface="Jost" pitchFamily="2" charset="0"/>
                <a:ea typeface="Jost" pitchFamily="2" charset="0"/>
              </a:rPr>
              <a:t>ešavanje potencijalnih kvarova. Ključni uređaji u sistemima za plaćanje su POS terminali, serveri, mrežni ruteri i drugi uređaji koji podržavaju obradu podataka.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E926CC-6456-1E5C-6567-FF2EF6B12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7442" y="210312"/>
            <a:ext cx="3531390" cy="47224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448D4E-193E-8A28-2311-3064CB9E5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04" y="3005141"/>
            <a:ext cx="6118556" cy="3180882"/>
          </a:xfrm>
          <a:prstGeom prst="rect">
            <a:avLst/>
          </a:prstGeom>
        </p:spPr>
      </p:pic>
      <p:pic>
        <p:nvPicPr>
          <p:cNvPr id="4100" name="Picture 4" descr="WatchGuard Firebox M290 &amp; M390 | Enterprise-Grade Security for SMBs">
            <a:extLst>
              <a:ext uri="{FF2B5EF4-FFF2-40B4-BE49-F238E27FC236}">
                <a16:creationId xmlns:a16="http://schemas.microsoft.com/office/drawing/2014/main" id="{9DCB9308-5911-03FB-A8C9-CB665CFB4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469" y="5017770"/>
            <a:ext cx="3666363" cy="1466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450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5FF1F-B247-EC66-D9F2-7B8B46758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C500BA-B378-7E42-C4CF-59C53507361E}"/>
              </a:ext>
            </a:extLst>
          </p:cNvPr>
          <p:cNvSpPr txBox="1"/>
          <p:nvPr/>
        </p:nvSpPr>
        <p:spPr>
          <a:xfrm>
            <a:off x="347471" y="210312"/>
            <a:ext cx="871423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r-Latn-BA" sz="2400" b="1">
                <a:latin typeface="Jost" pitchFamily="2" charset="0"/>
                <a:ea typeface="Jost" pitchFamily="2" charset="0"/>
              </a:rPr>
              <a:t>PROCES INSTALACIJE I ODRŽAVANJA POS TERMINALA</a:t>
            </a:r>
            <a:endParaRPr lang="en-US" sz="2400" b="1">
              <a:latin typeface="Jost" pitchFamily="2" charset="0"/>
              <a:ea typeface="Jost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30515A-1F83-25BE-ED82-858D01BB5ABF}"/>
              </a:ext>
            </a:extLst>
          </p:cNvPr>
          <p:cNvSpPr/>
          <p:nvPr/>
        </p:nvSpPr>
        <p:spPr>
          <a:xfrm>
            <a:off x="485270" y="671977"/>
            <a:ext cx="2731079" cy="13716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8BD57B-C59F-0D58-A733-BAFE662ED353}"/>
              </a:ext>
            </a:extLst>
          </p:cNvPr>
          <p:cNvSpPr txBox="1"/>
          <p:nvPr/>
        </p:nvSpPr>
        <p:spPr>
          <a:xfrm>
            <a:off x="347471" y="1040238"/>
            <a:ext cx="51114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>
                <a:latin typeface="Jost" pitchFamily="2" charset="0"/>
                <a:ea typeface="Jost" pitchFamily="2" charset="0"/>
              </a:rPr>
              <a:t>Instalacija hardvera</a:t>
            </a:r>
            <a:r>
              <a:rPr lang="sr-Latn-BA" sz="1200" b="1">
                <a:latin typeface="Jost" pitchFamily="2" charset="0"/>
                <a:ea typeface="Jost" pitchFamily="2" charset="0"/>
              </a:rPr>
              <a:t> -</a:t>
            </a:r>
            <a:r>
              <a:rPr lang="en-US" sz="1200">
                <a:latin typeface="Jost" pitchFamily="2" charset="0"/>
                <a:ea typeface="Jost" pitchFamily="2" charset="0"/>
              </a:rPr>
              <a:t> Odabir odgovarajućeg POS terminala u zavisnosti od zaht</a:t>
            </a:r>
            <a:r>
              <a:rPr lang="sr-Latn-BA" sz="1200">
                <a:latin typeface="Jost" pitchFamily="2" charset="0"/>
                <a:ea typeface="Jost" pitchFamily="2" charset="0"/>
              </a:rPr>
              <a:t>ij</a:t>
            </a:r>
            <a:r>
              <a:rPr lang="en-US" sz="1200">
                <a:latin typeface="Jost" pitchFamily="2" charset="0"/>
                <a:ea typeface="Jost" pitchFamily="2" charset="0"/>
              </a:rPr>
              <a:t>eva sistema, povezivanje sa mrežom i napajanjem, te fizičko postavljanje na radno m</a:t>
            </a:r>
            <a:r>
              <a:rPr lang="sr-Latn-BA" sz="1200">
                <a:latin typeface="Jost" pitchFamily="2" charset="0"/>
                <a:ea typeface="Jost" pitchFamily="2" charset="0"/>
              </a:rPr>
              <a:t>j</a:t>
            </a:r>
            <a:r>
              <a:rPr lang="en-US" sz="1200">
                <a:latin typeface="Jost" pitchFamily="2" charset="0"/>
                <a:ea typeface="Jost" pitchFamily="2" charset="0"/>
              </a:rPr>
              <a:t>esto.</a:t>
            </a:r>
            <a:endParaRPr lang="sr-Latn-BA" sz="1200">
              <a:latin typeface="Jost" pitchFamily="2" charset="0"/>
              <a:ea typeface="Jos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BA" sz="1200">
              <a:latin typeface="Jost" pitchFamily="2" charset="0"/>
              <a:ea typeface="Jos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>
                <a:latin typeface="Jost" pitchFamily="2" charset="0"/>
                <a:ea typeface="Jost" pitchFamily="2" charset="0"/>
              </a:rPr>
              <a:t>Konfiguracija softvera</a:t>
            </a:r>
            <a:r>
              <a:rPr lang="sr-Latn-BA" sz="1200" b="1">
                <a:latin typeface="Jost" pitchFamily="2" charset="0"/>
                <a:ea typeface="Jost" pitchFamily="2" charset="0"/>
              </a:rPr>
              <a:t> -</a:t>
            </a:r>
            <a:r>
              <a:rPr lang="en-US" sz="1200">
                <a:latin typeface="Jost" pitchFamily="2" charset="0"/>
                <a:ea typeface="Jost" pitchFamily="2" charset="0"/>
              </a:rPr>
              <a:t> Instalacija i podešavanje potrebnog softverskog sistema za plaćanje, uključujući integraciju sa bazama podataka i sistemima za obradu transakcija.</a:t>
            </a:r>
            <a:endParaRPr lang="sr-Latn-BA" sz="1200">
              <a:latin typeface="Jost" pitchFamily="2" charset="0"/>
              <a:ea typeface="Jos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BA" sz="1200">
              <a:latin typeface="Jost" pitchFamily="2" charset="0"/>
              <a:ea typeface="Jos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>
                <a:latin typeface="Jost" pitchFamily="2" charset="0"/>
                <a:ea typeface="Jost" pitchFamily="2" charset="0"/>
              </a:rPr>
              <a:t>Testiranje funkcionalnosti</a:t>
            </a:r>
            <a:r>
              <a:rPr lang="sr-Latn-BA" sz="1200" b="1">
                <a:latin typeface="Jost" pitchFamily="2" charset="0"/>
                <a:ea typeface="Jost" pitchFamily="2" charset="0"/>
              </a:rPr>
              <a:t> -</a:t>
            </a:r>
            <a:r>
              <a:rPr lang="en-US" sz="1200">
                <a:latin typeface="Jost" pitchFamily="2" charset="0"/>
                <a:ea typeface="Jost" pitchFamily="2" charset="0"/>
              </a:rPr>
              <a:t> Prov</a:t>
            </a:r>
            <a:r>
              <a:rPr lang="sr-Latn-BA" sz="1200">
                <a:latin typeface="Jost" pitchFamily="2" charset="0"/>
                <a:ea typeface="Jost" pitchFamily="2" charset="0"/>
              </a:rPr>
              <a:t>j</a:t>
            </a:r>
            <a:r>
              <a:rPr lang="en-US" sz="1200">
                <a:latin typeface="Jost" pitchFamily="2" charset="0"/>
                <a:ea typeface="Jost" pitchFamily="2" charset="0"/>
              </a:rPr>
              <a:t>era svih funkcionalnosti terminala, uključujući testiranje transakcija i komunikaciju sa serverskim sistemima.</a:t>
            </a:r>
            <a:endParaRPr lang="sr-Latn-BA" sz="1200">
              <a:latin typeface="Jost" pitchFamily="2" charset="0"/>
              <a:ea typeface="Jos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BA" sz="1200">
              <a:latin typeface="Jost" pitchFamily="2" charset="0"/>
              <a:ea typeface="Jos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>
                <a:latin typeface="Jost" pitchFamily="2" charset="0"/>
                <a:ea typeface="Jost" pitchFamily="2" charset="0"/>
              </a:rPr>
              <a:t>Održavanje uređaja</a:t>
            </a:r>
            <a:r>
              <a:rPr lang="sr-Latn-BA" sz="1200" b="1">
                <a:latin typeface="Jost" pitchFamily="2" charset="0"/>
                <a:ea typeface="Jost" pitchFamily="2" charset="0"/>
              </a:rPr>
              <a:t> -</a:t>
            </a:r>
            <a:r>
              <a:rPr lang="en-US" sz="1200">
                <a:latin typeface="Jost" pitchFamily="2" charset="0"/>
                <a:ea typeface="Jost" pitchFamily="2" charset="0"/>
              </a:rPr>
              <a:t> Redovno čišćenje terminala, ažuriranje firmvera, prov</a:t>
            </a:r>
            <a:r>
              <a:rPr lang="sr-Latn-BA" sz="1200">
                <a:latin typeface="Jost" pitchFamily="2" charset="0"/>
                <a:ea typeface="Jost" pitchFamily="2" charset="0"/>
              </a:rPr>
              <a:t>j</a:t>
            </a:r>
            <a:r>
              <a:rPr lang="en-US" sz="1200">
                <a:latin typeface="Jost" pitchFamily="2" charset="0"/>
                <a:ea typeface="Jost" pitchFamily="2" charset="0"/>
              </a:rPr>
              <a:t>eravanje baterija i zam</a:t>
            </a:r>
            <a:r>
              <a:rPr lang="sr-Latn-BA" sz="1200">
                <a:latin typeface="Jost" pitchFamily="2" charset="0"/>
                <a:ea typeface="Jost" pitchFamily="2" charset="0"/>
              </a:rPr>
              <a:t>j</a:t>
            </a:r>
            <a:r>
              <a:rPr lang="en-US" sz="1200">
                <a:latin typeface="Jost" pitchFamily="2" charset="0"/>
                <a:ea typeface="Jost" pitchFamily="2" charset="0"/>
              </a:rPr>
              <a:t>ena d</a:t>
            </a:r>
            <a:r>
              <a:rPr lang="sr-Latn-BA" sz="1200">
                <a:latin typeface="Jost" pitchFamily="2" charset="0"/>
                <a:ea typeface="Jost" pitchFamily="2" charset="0"/>
              </a:rPr>
              <a:t>ij</a:t>
            </a:r>
            <a:r>
              <a:rPr lang="en-US" sz="1200">
                <a:latin typeface="Jost" pitchFamily="2" charset="0"/>
                <a:ea typeface="Jost" pitchFamily="2" charset="0"/>
              </a:rPr>
              <a:t>elova koji su podložni habanju.</a:t>
            </a:r>
            <a:endParaRPr lang="sr-Latn-BA" sz="1200">
              <a:latin typeface="Jost" pitchFamily="2" charset="0"/>
              <a:ea typeface="Jos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BA" sz="1200">
              <a:latin typeface="Jost" pitchFamily="2" charset="0"/>
              <a:ea typeface="Jos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>
                <a:latin typeface="Jost" pitchFamily="2" charset="0"/>
                <a:ea typeface="Jost" pitchFamily="2" charset="0"/>
              </a:rPr>
              <a:t>Praćenje performansi</a:t>
            </a:r>
            <a:r>
              <a:rPr lang="sr-Latn-BA" sz="1200" b="1">
                <a:latin typeface="Jost" pitchFamily="2" charset="0"/>
                <a:ea typeface="Jost" pitchFamily="2" charset="0"/>
              </a:rPr>
              <a:t> -</a:t>
            </a:r>
            <a:r>
              <a:rPr lang="en-US" sz="1200">
                <a:latin typeface="Jost" pitchFamily="2" charset="0"/>
                <a:ea typeface="Jost" pitchFamily="2" charset="0"/>
              </a:rPr>
              <a:t> Kontinuirani nadzor rada terminala kako bi se prepoznali potencijalni problemi ili zastoji u radu.</a:t>
            </a:r>
            <a:endParaRPr lang="sr-Latn-BA" sz="1200">
              <a:latin typeface="Jost" pitchFamily="2" charset="0"/>
              <a:ea typeface="Jos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BA" sz="1200">
              <a:latin typeface="Jost" pitchFamily="2" charset="0"/>
              <a:ea typeface="Jos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>
                <a:latin typeface="Jost" pitchFamily="2" charset="0"/>
                <a:ea typeface="Jost" pitchFamily="2" charset="0"/>
              </a:rPr>
              <a:t>R</a:t>
            </a:r>
            <a:r>
              <a:rPr lang="sr-Latn-BA" sz="1200" b="1">
                <a:latin typeface="Jost" pitchFamily="2" charset="0"/>
                <a:ea typeface="Jost" pitchFamily="2" charset="0"/>
              </a:rPr>
              <a:t>j</a:t>
            </a:r>
            <a:r>
              <a:rPr lang="en-US" sz="1200" b="1">
                <a:latin typeface="Jost" pitchFamily="2" charset="0"/>
                <a:ea typeface="Jost" pitchFamily="2" charset="0"/>
              </a:rPr>
              <a:t>ešavanje problema</a:t>
            </a:r>
            <a:r>
              <a:rPr lang="sr-Latn-BA" sz="1200" b="1">
                <a:latin typeface="Jost" pitchFamily="2" charset="0"/>
                <a:ea typeface="Jost" pitchFamily="2" charset="0"/>
              </a:rPr>
              <a:t> -</a:t>
            </a:r>
            <a:r>
              <a:rPr lang="en-US" sz="1200">
                <a:latin typeface="Jost" pitchFamily="2" charset="0"/>
                <a:ea typeface="Jost" pitchFamily="2" charset="0"/>
              </a:rPr>
              <a:t> Brza identifikacija i r</a:t>
            </a:r>
            <a:r>
              <a:rPr lang="sr-Latn-BA" sz="1200">
                <a:latin typeface="Jost" pitchFamily="2" charset="0"/>
                <a:ea typeface="Jost" pitchFamily="2" charset="0"/>
              </a:rPr>
              <a:t>j</a:t>
            </a:r>
            <a:r>
              <a:rPr lang="en-US" sz="1200">
                <a:latin typeface="Jost" pitchFamily="2" charset="0"/>
                <a:ea typeface="Jost" pitchFamily="2" charset="0"/>
              </a:rPr>
              <a:t>ešavanje kvarova, kao što su problemi sa mrežnim povezivanjem, greške u softveru ili hardverski problemi.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31F13A-4F53-812C-851D-DBC459CB8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76" y="4871969"/>
            <a:ext cx="4646466" cy="177741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F98329-F7DE-AF23-4A87-2565BA531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8949" y="1040238"/>
            <a:ext cx="2831364" cy="252418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B7149A-9828-BAA7-743F-DC2752724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015" y="4125763"/>
            <a:ext cx="4736298" cy="25219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493F5B-B016-1099-BCBB-B82B5C505C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503" y="1040238"/>
            <a:ext cx="2122860" cy="35720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2543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1BE27F-661E-6E1D-4055-E98949BDD7F8}"/>
              </a:ext>
            </a:extLst>
          </p:cNvPr>
          <p:cNvSpPr/>
          <p:nvPr/>
        </p:nvSpPr>
        <p:spPr>
          <a:xfrm>
            <a:off x="485775" y="1025456"/>
            <a:ext cx="9467850" cy="5632311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D23144-F99C-870C-EAC0-2F8E8C10183B}"/>
              </a:ext>
            </a:extLst>
          </p:cNvPr>
          <p:cNvSpPr txBox="1"/>
          <p:nvPr/>
        </p:nvSpPr>
        <p:spPr>
          <a:xfrm>
            <a:off x="485775" y="1057275"/>
            <a:ext cx="511492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UVOD</a:t>
            </a:r>
          </a:p>
          <a:p>
            <a:r>
              <a:rPr lang="en-US" sz="1200" b="1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UVOD U DIGITALNO PLAĆANJE</a:t>
            </a:r>
          </a:p>
          <a:p>
            <a:r>
              <a:rPr lang="en-US" sz="1200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  <a:t>	OSNOVE DIGITALNOG PLAĆANJA</a:t>
            </a:r>
          </a:p>
          <a:p>
            <a:r>
              <a:rPr lang="en-US" sz="1200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  <a:t>	ZNAČAJ DIGITALNOG PLAĆANJA</a:t>
            </a:r>
          </a:p>
          <a:p>
            <a:r>
              <a:rPr lang="en-US" sz="1200" b="1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ZNAČAJ BEZBJEDNOSTI U SISTEMIMA ZA DIGITALNO PLAĆANJE</a:t>
            </a:r>
          </a:p>
          <a:p>
            <a:r>
              <a:rPr lang="en-US" sz="1200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  <a:t>	ZAŠTITA PODATAKA I POVJERENJE KORISNIKA</a:t>
            </a:r>
          </a:p>
          <a:p>
            <a:r>
              <a:rPr lang="en-US" sz="1200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  <a:t>	PRIMJERI UGROŽAVANJA PODATAKA</a:t>
            </a:r>
          </a:p>
          <a:p>
            <a:r>
              <a:rPr lang="en-US" sz="1200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  <a:t>	P2PE ENKRIPCIJA</a:t>
            </a:r>
          </a:p>
          <a:p>
            <a:r>
              <a:rPr lang="en-US" sz="1200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  <a:t>	P2PE ENKRIPCIJA I NJEN TOK PODATAKA</a:t>
            </a:r>
          </a:p>
          <a:p>
            <a:r>
              <a:rPr lang="en-US" sz="1200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  <a:t>	BENEFITI P2PE ENKRIPCIJE KORISNIKU</a:t>
            </a:r>
          </a:p>
          <a:p>
            <a:r>
              <a:rPr lang="en-US" sz="1200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  <a:t>	TOKENIZACIJA PODATAKA</a:t>
            </a:r>
          </a:p>
          <a:p>
            <a:r>
              <a:rPr lang="en-US" sz="1200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  <a:t>	PCI DSS STANDARD</a:t>
            </a:r>
          </a:p>
          <a:p>
            <a:r>
              <a:rPr lang="en-US" sz="1200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  <a:t>	USKLAĐENOST ZA PCI STANDARDOM</a:t>
            </a:r>
          </a:p>
          <a:p>
            <a:r>
              <a:rPr lang="en-US" sz="1200" b="1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ADMINISTRACIJA SISTEMA ZA PLAĆANJE</a:t>
            </a:r>
          </a:p>
          <a:p>
            <a:r>
              <a:rPr lang="en-US" sz="1200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  <a:t>	ADMINISTRACIJA SISTEMA ZA PLAĆANJE</a:t>
            </a:r>
          </a:p>
          <a:p>
            <a:r>
              <a:rPr lang="en-US" sz="1200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  <a:t>	INSTALACIJA I ODRŽAVANJE HARDVERA</a:t>
            </a:r>
          </a:p>
          <a:p>
            <a:r>
              <a:rPr lang="en-US" sz="1200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  <a:t>	PROCES INSTALACIJE I ODRŽAVANJE POS TERMINALA</a:t>
            </a:r>
          </a:p>
          <a:p>
            <a:r>
              <a:rPr lang="en-US" sz="1200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  <a:t>	PROCES INSTALACIJE I ODRŽAVANJE ČITAČA KARTICA</a:t>
            </a:r>
          </a:p>
          <a:p>
            <a:r>
              <a:rPr lang="en-US" sz="1200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  <a:t>	P-USB KONFIGURACIJA ČITAČA KARTICA</a:t>
            </a:r>
          </a:p>
          <a:p>
            <a:r>
              <a:rPr lang="en-US" sz="1200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  <a:t>	STANDARD USB KONFIGURACIJA ČITAČA KARTICA</a:t>
            </a:r>
          </a:p>
          <a:p>
            <a:r>
              <a:rPr lang="en-US" sz="1200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  <a:t>	ULOGA MREŽNIH UREĐAJA U OBRADI TRANSAKCIJA</a:t>
            </a:r>
          </a:p>
          <a:p>
            <a:r>
              <a:rPr lang="en-US" sz="1200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  <a:t>	AŽURIRANJE SOFTVERA</a:t>
            </a:r>
          </a:p>
          <a:p>
            <a:r>
              <a:rPr lang="en-US" sz="1200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  <a:t>	MONITORISANJE SISTEMA</a:t>
            </a:r>
          </a:p>
          <a:p>
            <a:r>
              <a:rPr lang="en-US" sz="1200" b="1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PODRŠKA KORISNICIMA I RJEŠAVANJE PROBLEMA</a:t>
            </a:r>
          </a:p>
          <a:p>
            <a:r>
              <a:rPr lang="en-US" sz="1200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  <a:t>	PODRŠKA KORISNICIMA I RJEŠAVANJE PROBLEMA</a:t>
            </a:r>
          </a:p>
          <a:p>
            <a:r>
              <a:rPr lang="en-US" sz="1200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  <a:t>	ULOGA LEVEL-1 TEHNIČKE PODRŠKE</a:t>
            </a:r>
          </a:p>
          <a:p>
            <a:r>
              <a:rPr lang="en-US" sz="1200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  <a:t>	ULOGA LEVEL-2 TEHNIČKE PODRŠKE</a:t>
            </a:r>
          </a:p>
          <a:p>
            <a:r>
              <a:rPr lang="en-US" sz="1200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  <a:t>	ULOGA LEVEL-3 TEHNIČKE PODRŠKE</a:t>
            </a:r>
          </a:p>
          <a:p>
            <a:r>
              <a:rPr lang="en-US" sz="1200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  <a:t>	ULOGA SUPERVIZORA</a:t>
            </a:r>
          </a:p>
          <a:p>
            <a:r>
              <a:rPr lang="en-US" sz="1200" b="1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ZAKLJUČAK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FBEA53-1BBE-8BC7-DE9A-388E9953EE99}"/>
              </a:ext>
            </a:extLst>
          </p:cNvPr>
          <p:cNvSpPr txBox="1"/>
          <p:nvPr/>
        </p:nvSpPr>
        <p:spPr>
          <a:xfrm>
            <a:off x="409575" y="200233"/>
            <a:ext cx="6086475" cy="70788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r-Latn-BA" sz="4000" b="1">
                <a:latin typeface="Jost" pitchFamily="2" charset="0"/>
                <a:ea typeface="Jost" pitchFamily="2" charset="0"/>
              </a:rPr>
              <a:t>SADRŽAJ</a:t>
            </a:r>
            <a:endParaRPr lang="en-US" sz="4000" b="1">
              <a:latin typeface="Jost" pitchFamily="2" charset="0"/>
              <a:ea typeface="Jost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CE55E4-E72C-D3B5-6754-7BC6738D515D}"/>
              </a:ext>
            </a:extLst>
          </p:cNvPr>
          <p:cNvSpPr/>
          <p:nvPr/>
        </p:nvSpPr>
        <p:spPr>
          <a:xfrm>
            <a:off x="10039350" y="1025455"/>
            <a:ext cx="1047750" cy="5632311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62AE28-D03E-000A-ECBD-8774B8053BE7}"/>
              </a:ext>
            </a:extLst>
          </p:cNvPr>
          <p:cNvSpPr/>
          <p:nvPr/>
        </p:nvSpPr>
        <p:spPr>
          <a:xfrm rot="10800000">
            <a:off x="11172824" y="1025451"/>
            <a:ext cx="533399" cy="5632311"/>
          </a:xfrm>
          <a:prstGeom prst="rect">
            <a:avLst/>
          </a:prstGeom>
          <a:gradFill>
            <a:gsLst>
              <a:gs pos="0">
                <a:schemeClr val="tx1"/>
              </a:gs>
              <a:gs pos="57000">
                <a:schemeClr val="tx1">
                  <a:lumMod val="75000"/>
                  <a:lumOff val="25000"/>
                </a:schemeClr>
              </a:gs>
              <a:gs pos="8300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108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6758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2F357-06DF-D752-B85C-7A11326EC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3B9651D-FE0A-921E-B731-B8A920462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582" y="2159205"/>
            <a:ext cx="4255817" cy="32235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D7DF4A-A71D-AC04-66F2-EF6FA89E6153}"/>
              </a:ext>
            </a:extLst>
          </p:cNvPr>
          <p:cNvSpPr txBox="1"/>
          <p:nvPr/>
        </p:nvSpPr>
        <p:spPr>
          <a:xfrm>
            <a:off x="347471" y="210312"/>
            <a:ext cx="871423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r-Latn-BA" sz="2400" b="1">
                <a:latin typeface="Jost" pitchFamily="2" charset="0"/>
                <a:ea typeface="Jost" pitchFamily="2" charset="0"/>
              </a:rPr>
              <a:t>PROCES INSTALACIJE I ODRŽAVANJA ČITAČA KARTICA</a:t>
            </a:r>
            <a:endParaRPr lang="en-US" sz="2400" b="1">
              <a:latin typeface="Jost" pitchFamily="2" charset="0"/>
              <a:ea typeface="Jost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4887EE-D6C9-804C-5E5F-7F3BEAE1D309}"/>
              </a:ext>
            </a:extLst>
          </p:cNvPr>
          <p:cNvSpPr/>
          <p:nvPr/>
        </p:nvSpPr>
        <p:spPr>
          <a:xfrm>
            <a:off x="485270" y="671977"/>
            <a:ext cx="2731079" cy="13716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CDD306-301E-98B3-8A20-B5999757465F}"/>
              </a:ext>
            </a:extLst>
          </p:cNvPr>
          <p:cNvSpPr txBox="1"/>
          <p:nvPr/>
        </p:nvSpPr>
        <p:spPr>
          <a:xfrm>
            <a:off x="347470" y="1040238"/>
            <a:ext cx="574852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>
                <a:latin typeface="Jost" pitchFamily="2" charset="0"/>
                <a:ea typeface="Jost" pitchFamily="2" charset="0"/>
              </a:rPr>
              <a:t>Odabir i priprema opreme</a:t>
            </a:r>
            <a:r>
              <a:rPr lang="sr-Latn-BA" sz="1200" b="1">
                <a:latin typeface="Jost" pitchFamily="2" charset="0"/>
                <a:ea typeface="Jost" pitchFamily="2" charset="0"/>
              </a:rPr>
              <a:t> -</a:t>
            </a:r>
            <a:r>
              <a:rPr lang="en-US" sz="1200">
                <a:latin typeface="Jost" pitchFamily="2" charset="0"/>
                <a:ea typeface="Jost" pitchFamily="2" charset="0"/>
              </a:rPr>
              <a:t> Selekcija odgovarajućeg čitača kartica na osnovu specifičnih potreba sistema, kao što su podrška za različite vrste kartica (magnetne trake, čip, beskontaktna plaćanja) i povezivanje sa drugim uređajima.</a:t>
            </a:r>
            <a:endParaRPr lang="sr-Latn-BA" sz="1200">
              <a:latin typeface="Jost" pitchFamily="2" charset="0"/>
              <a:ea typeface="Jost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sr-Latn-BA" sz="1200">
              <a:latin typeface="Jost" pitchFamily="2" charset="0"/>
              <a:ea typeface="Jost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>
                <a:latin typeface="Jost" pitchFamily="2" charset="0"/>
                <a:ea typeface="Jost" pitchFamily="2" charset="0"/>
              </a:rPr>
              <a:t>Fizička instalacija</a:t>
            </a:r>
            <a:r>
              <a:rPr lang="sr-Latn-BA" sz="1200" b="1">
                <a:latin typeface="Jost" pitchFamily="2" charset="0"/>
                <a:ea typeface="Jost" pitchFamily="2" charset="0"/>
              </a:rPr>
              <a:t> -</a:t>
            </a:r>
            <a:r>
              <a:rPr lang="en-US" sz="1200">
                <a:latin typeface="Jost" pitchFamily="2" charset="0"/>
                <a:ea typeface="Jost" pitchFamily="2" charset="0"/>
              </a:rPr>
              <a:t> Postavljanje čitača kartica na odgovarajuće m</a:t>
            </a:r>
            <a:r>
              <a:rPr lang="sr-Latn-BA" sz="1200">
                <a:latin typeface="Jost" pitchFamily="2" charset="0"/>
                <a:ea typeface="Jost" pitchFamily="2" charset="0"/>
              </a:rPr>
              <a:t>j</a:t>
            </a:r>
            <a:r>
              <a:rPr lang="en-US" sz="1200">
                <a:latin typeface="Jost" pitchFamily="2" charset="0"/>
                <a:ea typeface="Jost" pitchFamily="2" charset="0"/>
              </a:rPr>
              <a:t>esto (npr. na prodajnom pultu ili POS terminalu), povezivanje sa računarom, POS sistemom ili mrežom koristeći odgovarajuće kablove (USB, RS232, Ethernet).</a:t>
            </a:r>
            <a:endParaRPr lang="sr-Latn-BA" sz="1200">
              <a:latin typeface="Jost" pitchFamily="2" charset="0"/>
              <a:ea typeface="Jost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sr-Latn-BA" sz="1200">
              <a:latin typeface="Jost" pitchFamily="2" charset="0"/>
              <a:ea typeface="Jost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>
                <a:latin typeface="Jost" pitchFamily="2" charset="0"/>
                <a:ea typeface="Jost" pitchFamily="2" charset="0"/>
              </a:rPr>
              <a:t>Konfiguracija uređaja</a:t>
            </a:r>
            <a:r>
              <a:rPr lang="sr-Latn-BA" sz="1200" b="1">
                <a:latin typeface="Jost" pitchFamily="2" charset="0"/>
                <a:ea typeface="Jost" pitchFamily="2" charset="0"/>
              </a:rPr>
              <a:t> -</a:t>
            </a:r>
            <a:r>
              <a:rPr lang="en-US" sz="1200">
                <a:latin typeface="Jost" pitchFamily="2" charset="0"/>
                <a:ea typeface="Jost" pitchFamily="2" charset="0"/>
              </a:rPr>
              <a:t> Instalacija potrebnog softverskog sistema i drajvera za čitač kartica. Konfiguracija uređaja da podržava specifične funkcije kao što su čitanje kartica sa magnetnom trakom, čipovima ili beskontaktnih kartica.</a:t>
            </a:r>
            <a:endParaRPr lang="sr-Latn-BA" sz="1200">
              <a:latin typeface="Jost" pitchFamily="2" charset="0"/>
              <a:ea typeface="Jost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sr-Latn-BA" sz="1200">
              <a:latin typeface="Jost" pitchFamily="2" charset="0"/>
              <a:ea typeface="Jost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>
                <a:latin typeface="Jost" pitchFamily="2" charset="0"/>
                <a:ea typeface="Jost" pitchFamily="2" charset="0"/>
              </a:rPr>
              <a:t>Testiranje funkcionalnosti</a:t>
            </a:r>
            <a:r>
              <a:rPr lang="sr-Latn-BA" sz="1200" b="1">
                <a:latin typeface="Jost" pitchFamily="2" charset="0"/>
                <a:ea typeface="Jost" pitchFamily="2" charset="0"/>
              </a:rPr>
              <a:t> -</a:t>
            </a:r>
            <a:r>
              <a:rPr lang="en-US" sz="1200">
                <a:latin typeface="Jost" pitchFamily="2" charset="0"/>
                <a:ea typeface="Jost" pitchFamily="2" charset="0"/>
              </a:rPr>
              <a:t> Testiranje čitača kartica kako bi se prov</a:t>
            </a:r>
            <a:r>
              <a:rPr lang="sr-Latn-BA" sz="1200">
                <a:latin typeface="Jost" pitchFamily="2" charset="0"/>
                <a:ea typeface="Jost" pitchFamily="2" charset="0"/>
              </a:rPr>
              <a:t>j</a:t>
            </a:r>
            <a:r>
              <a:rPr lang="en-US" sz="1200">
                <a:latin typeface="Jost" pitchFamily="2" charset="0"/>
                <a:ea typeface="Jost" pitchFamily="2" charset="0"/>
              </a:rPr>
              <a:t>erilo ispravno očitavanje kartica, kao i komunikacija sa POS sistemom i serverima. Ovaj korak uključuje verifikaciju da uređaj pravilno prepoznaje sve vrste kartica koje se koriste.</a:t>
            </a:r>
            <a:endParaRPr lang="sr-Latn-BA" sz="1200">
              <a:latin typeface="Jost" pitchFamily="2" charset="0"/>
              <a:ea typeface="Jost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sr-Latn-BA" sz="1200">
              <a:latin typeface="Jost" pitchFamily="2" charset="0"/>
              <a:ea typeface="Jost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>
                <a:latin typeface="Jost" pitchFamily="2" charset="0"/>
                <a:ea typeface="Jost" pitchFamily="2" charset="0"/>
              </a:rPr>
              <a:t>Održavanje uređaja</a:t>
            </a:r>
            <a:r>
              <a:rPr lang="sr-Latn-BA" sz="1200" b="1">
                <a:latin typeface="Jost" pitchFamily="2" charset="0"/>
                <a:ea typeface="Jost" pitchFamily="2" charset="0"/>
              </a:rPr>
              <a:t> -</a:t>
            </a:r>
            <a:r>
              <a:rPr lang="en-US" sz="1200">
                <a:latin typeface="Jost" pitchFamily="2" charset="0"/>
                <a:ea typeface="Jost" pitchFamily="2" charset="0"/>
              </a:rPr>
              <a:t> Redovno čišćenje čitača kartica kako bi se obezb</a:t>
            </a:r>
            <a:r>
              <a:rPr lang="sr-Latn-BA" sz="1200">
                <a:latin typeface="Jost" pitchFamily="2" charset="0"/>
                <a:ea typeface="Jost" pitchFamily="2" charset="0"/>
              </a:rPr>
              <a:t>j</a:t>
            </a:r>
            <a:r>
              <a:rPr lang="en-US" sz="1200">
                <a:latin typeface="Jost" pitchFamily="2" charset="0"/>
                <a:ea typeface="Jost" pitchFamily="2" charset="0"/>
              </a:rPr>
              <a:t>edilo pravilno funkcionisanje. Uključuje čišćenje optičkih senzora i drugih d</a:t>
            </a:r>
            <a:r>
              <a:rPr lang="sr-Latn-BA" sz="1200">
                <a:latin typeface="Jost" pitchFamily="2" charset="0"/>
                <a:ea typeface="Jost" pitchFamily="2" charset="0"/>
              </a:rPr>
              <a:t>ij</a:t>
            </a:r>
            <a:r>
              <a:rPr lang="en-US" sz="1200">
                <a:latin typeface="Jost" pitchFamily="2" charset="0"/>
                <a:ea typeface="Jost" pitchFamily="2" charset="0"/>
              </a:rPr>
              <a:t>elova koji mogu doći u kontakt sa karticama.</a:t>
            </a:r>
            <a:endParaRPr lang="sr-Latn-BA" sz="1200">
              <a:latin typeface="Jost" pitchFamily="2" charset="0"/>
              <a:ea typeface="Jost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sr-Latn-BA" sz="1200">
              <a:latin typeface="Jost" pitchFamily="2" charset="0"/>
              <a:ea typeface="Jost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>
                <a:latin typeface="Jost" pitchFamily="2" charset="0"/>
                <a:ea typeface="Jost" pitchFamily="2" charset="0"/>
              </a:rPr>
              <a:t>Ažuriranje firmvera</a:t>
            </a:r>
            <a:r>
              <a:rPr lang="sr-Latn-BA" sz="1200" b="1">
                <a:latin typeface="Jost" pitchFamily="2" charset="0"/>
                <a:ea typeface="Jost" pitchFamily="2" charset="0"/>
              </a:rPr>
              <a:t> -</a:t>
            </a:r>
            <a:r>
              <a:rPr lang="en-US" sz="1200">
                <a:latin typeface="Jost" pitchFamily="2" charset="0"/>
                <a:ea typeface="Jost" pitchFamily="2" charset="0"/>
              </a:rPr>
              <a:t> Instalacija novih verzija firmvera na čitač kako bi se poboljšale performanse i omogućile nove funkcionalnosti, kao što su podrška za nove tipove kartica ili unapređene sigurnosne funkcije.</a:t>
            </a:r>
            <a:endParaRPr lang="sr-Latn-BA" sz="1200">
              <a:latin typeface="Jost" pitchFamily="2" charset="0"/>
              <a:ea typeface="Jost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sr-Latn-BA" sz="1200">
              <a:latin typeface="Jost" pitchFamily="2" charset="0"/>
              <a:ea typeface="Jost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>
                <a:latin typeface="Jost" pitchFamily="2" charset="0"/>
                <a:ea typeface="Jost" pitchFamily="2" charset="0"/>
              </a:rPr>
              <a:t>R</a:t>
            </a:r>
            <a:r>
              <a:rPr lang="sr-Latn-BA" sz="1200" b="1">
                <a:latin typeface="Jost" pitchFamily="2" charset="0"/>
                <a:ea typeface="Jost" pitchFamily="2" charset="0"/>
              </a:rPr>
              <a:t>j</a:t>
            </a:r>
            <a:r>
              <a:rPr lang="en-US" sz="1200" b="1">
                <a:latin typeface="Jost" pitchFamily="2" charset="0"/>
                <a:ea typeface="Jost" pitchFamily="2" charset="0"/>
              </a:rPr>
              <a:t>ešavanje problema</a:t>
            </a:r>
            <a:r>
              <a:rPr lang="sr-Latn-BA" sz="1200" b="1">
                <a:latin typeface="Jost" pitchFamily="2" charset="0"/>
                <a:ea typeface="Jost" pitchFamily="2" charset="0"/>
              </a:rPr>
              <a:t> -</a:t>
            </a:r>
            <a:r>
              <a:rPr lang="en-US" sz="1200">
                <a:latin typeface="Jost" pitchFamily="2" charset="0"/>
                <a:ea typeface="Jost" pitchFamily="2" charset="0"/>
              </a:rPr>
              <a:t> Dijagnostika i r</a:t>
            </a:r>
            <a:r>
              <a:rPr lang="sr-Latn-BA" sz="1200">
                <a:latin typeface="Jost" pitchFamily="2" charset="0"/>
                <a:ea typeface="Jost" pitchFamily="2" charset="0"/>
              </a:rPr>
              <a:t>j</a:t>
            </a:r>
            <a:r>
              <a:rPr lang="en-US" sz="1200">
                <a:latin typeface="Jost" pitchFamily="2" charset="0"/>
                <a:ea typeface="Jost" pitchFamily="2" charset="0"/>
              </a:rPr>
              <a:t>ešavanje potencijalnih problema, kao što su greške u očitavanju kartica, problemi sa povezivanjem ili kvarovi na uređaju. Uključuje koriš</a:t>
            </a:r>
            <a:r>
              <a:rPr lang="sr-Latn-BA" sz="1200">
                <a:latin typeface="Jost" pitchFamily="2" charset="0"/>
                <a:ea typeface="Jost" pitchFamily="2" charset="0"/>
              </a:rPr>
              <a:t>t</a:t>
            </a:r>
            <a:r>
              <a:rPr lang="en-US" sz="1200">
                <a:latin typeface="Jost" pitchFamily="2" charset="0"/>
                <a:ea typeface="Jost" pitchFamily="2" charset="0"/>
              </a:rPr>
              <a:t>enje dijagnostičkih alata i testiranje na različitim tipovima kartica.</a:t>
            </a:r>
          </a:p>
        </p:txBody>
      </p:sp>
      <p:pic>
        <p:nvPicPr>
          <p:cNvPr id="6146" name="Picture 2" descr="M400 user manual | Adyen Docs">
            <a:extLst>
              <a:ext uri="{FF2B5EF4-FFF2-40B4-BE49-F238E27FC236}">
                <a16:creationId xmlns:a16="http://schemas.microsoft.com/office/drawing/2014/main" id="{19E8AA30-1E6C-CFDD-BE91-C1929C2D5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65718">
            <a:off x="9505004" y="-448613"/>
            <a:ext cx="2657928" cy="343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BD015B-25D7-ABBE-6314-38DAF167A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1039">
            <a:off x="5791050" y="590078"/>
            <a:ext cx="2760808" cy="27608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FA8A8A-A039-530A-69AF-3B4E521B45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19831">
            <a:off x="9268672" y="4403435"/>
            <a:ext cx="3133181" cy="237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DA85DC-F7A7-2AC4-936D-29FF0440E6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2886">
            <a:off x="6507645" y="4674494"/>
            <a:ext cx="2579570" cy="19538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5022254-FC0D-86DC-0369-C06AD4FC0B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8601">
            <a:off x="8193740" y="734706"/>
            <a:ext cx="1132646" cy="229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0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F5D4F-44AE-C19A-4DAF-EC0AFC435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4373D9-D5A2-896D-74E8-B4A5635062CD}"/>
              </a:ext>
            </a:extLst>
          </p:cNvPr>
          <p:cNvSpPr txBox="1"/>
          <p:nvPr/>
        </p:nvSpPr>
        <p:spPr>
          <a:xfrm>
            <a:off x="347471" y="210312"/>
            <a:ext cx="871423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r-Latn-BA" sz="2400" b="1">
                <a:latin typeface="Jost" pitchFamily="2" charset="0"/>
                <a:ea typeface="Jost" pitchFamily="2" charset="0"/>
              </a:rPr>
              <a:t>P-USB KONFIGURACIJA ČITAČA KARTICA</a:t>
            </a:r>
            <a:endParaRPr lang="en-US" sz="2400" b="1">
              <a:latin typeface="Jost" pitchFamily="2" charset="0"/>
              <a:ea typeface="Jost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27B078-969F-C8B8-0BFA-B424607677BB}"/>
              </a:ext>
            </a:extLst>
          </p:cNvPr>
          <p:cNvSpPr/>
          <p:nvPr/>
        </p:nvSpPr>
        <p:spPr>
          <a:xfrm>
            <a:off x="485270" y="671977"/>
            <a:ext cx="2731079" cy="13716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0548B-AEEA-A758-5B9B-05FA09D980D8}"/>
              </a:ext>
            </a:extLst>
          </p:cNvPr>
          <p:cNvSpPr txBox="1"/>
          <p:nvPr/>
        </p:nvSpPr>
        <p:spPr>
          <a:xfrm>
            <a:off x="347470" y="1040238"/>
            <a:ext cx="574852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Powered USB </a:t>
            </a:r>
            <a:r>
              <a:rPr lang="en-US" sz="1400">
                <a:latin typeface="Jost" pitchFamily="2" charset="0"/>
                <a:ea typeface="Jost" pitchFamily="2" charset="0"/>
              </a:rPr>
              <a:t>konekcija je specijalizovana vrsta USB porta koja ne samo da omogućava prenos podataka</a:t>
            </a:r>
            <a:r>
              <a:rPr lang="sr-Latn-BA" sz="1400">
                <a:latin typeface="Jost" pitchFamily="2" charset="0"/>
                <a:ea typeface="Jost" pitchFamily="2" charset="0"/>
              </a:rPr>
              <a:t> </a:t>
            </a:r>
            <a:r>
              <a:rPr lang="en-US" sz="1400">
                <a:latin typeface="Jost" pitchFamily="2" charset="0"/>
                <a:ea typeface="Jost" pitchFamily="2" charset="0"/>
              </a:rPr>
              <a:t>već i obezb</a:t>
            </a:r>
            <a:r>
              <a:rPr lang="sr-Latn-BA" sz="1400">
                <a:latin typeface="Jost" pitchFamily="2" charset="0"/>
                <a:ea typeface="Jost" pitchFamily="2" charset="0"/>
              </a:rPr>
              <a:t>j</a:t>
            </a:r>
            <a:r>
              <a:rPr lang="en-US" sz="1400">
                <a:latin typeface="Jost" pitchFamily="2" charset="0"/>
                <a:ea typeface="Jost" pitchFamily="2" charset="0"/>
              </a:rPr>
              <a:t>eđuje napajanje uređaja. Ovaj tip veze se često koristi u sistemima gd</a:t>
            </a:r>
            <a:r>
              <a:rPr lang="sr-Latn-BA" sz="1400">
                <a:latin typeface="Jost" pitchFamily="2" charset="0"/>
                <a:ea typeface="Jost" pitchFamily="2" charset="0"/>
              </a:rPr>
              <a:t>j</a:t>
            </a:r>
            <a:r>
              <a:rPr lang="en-US" sz="1400">
                <a:latin typeface="Jost" pitchFamily="2" charset="0"/>
                <a:ea typeface="Jost" pitchFamily="2" charset="0"/>
              </a:rPr>
              <a:t>e uređaji kao što su POS terminali, čitači kartica ili drugi periferni uređaji zaht</a:t>
            </a:r>
            <a:r>
              <a:rPr lang="sr-Latn-BA" sz="1400">
                <a:latin typeface="Jost" pitchFamily="2" charset="0"/>
                <a:ea typeface="Jost" pitchFamily="2" charset="0"/>
              </a:rPr>
              <a:t>ij</a:t>
            </a:r>
            <a:r>
              <a:rPr lang="en-US" sz="1400">
                <a:latin typeface="Jost" pitchFamily="2" charset="0"/>
                <a:ea typeface="Jost" pitchFamily="2" charset="0"/>
              </a:rPr>
              <a:t>evaju stabilno napajanje putem USB kabla. Powered USB portovi omogućavaju veću snagu nego standardni USB portovi, što omogućava direktno napajanje uređaja bez potrebe za dodatnim naponskim kablom ili adapterom.</a:t>
            </a:r>
            <a:endParaRPr lang="sr-Latn-BA" sz="1400">
              <a:latin typeface="Jost" pitchFamily="2" charset="0"/>
              <a:ea typeface="Jost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44D336-F94E-12F4-63AD-9BD51E3B055F}"/>
              </a:ext>
            </a:extLst>
          </p:cNvPr>
          <p:cNvSpPr txBox="1"/>
          <p:nvPr/>
        </p:nvSpPr>
        <p:spPr>
          <a:xfrm>
            <a:off x="6419088" y="2871216"/>
            <a:ext cx="528523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00B050"/>
                </a:solidFill>
                <a:latin typeface="Jost" pitchFamily="2" charset="0"/>
                <a:ea typeface="Jost" pitchFamily="2" charset="0"/>
              </a:rPr>
              <a:t>I/F Adapter </a:t>
            </a:r>
            <a:r>
              <a:rPr lang="sr-Latn-BA" sz="1400" b="1">
                <a:solidFill>
                  <a:srgbClr val="00B050"/>
                </a:solidFill>
                <a:latin typeface="Jost" pitchFamily="2" charset="0"/>
                <a:ea typeface="Jost" pitchFamily="2" charset="0"/>
              </a:rPr>
              <a:t>Kabal</a:t>
            </a:r>
          </a:p>
          <a:p>
            <a:r>
              <a:rPr lang="en-US" sz="1400">
                <a:latin typeface="Jost" pitchFamily="2" charset="0"/>
                <a:ea typeface="Jost" pitchFamily="2" charset="0"/>
              </a:rPr>
              <a:t>Ovaj kabl je povezan sa uređajem (može se odvojiti samo kada je na postolju). I/F adapter kab</a:t>
            </a:r>
            <a:r>
              <a:rPr lang="sr-Latn-BA" sz="1400">
                <a:latin typeface="Jost" pitchFamily="2" charset="0"/>
                <a:ea typeface="Jost" pitchFamily="2" charset="0"/>
              </a:rPr>
              <a:t>a</a:t>
            </a:r>
            <a:r>
              <a:rPr lang="en-US" sz="1400">
                <a:latin typeface="Jost" pitchFamily="2" charset="0"/>
                <a:ea typeface="Jost" pitchFamily="2" charset="0"/>
              </a:rPr>
              <a:t>l omogućava povezivanje između uređaja i sistema putem odgovarajuće interfejs veze, čime omogućava komunikaciju između različitih uređaja i računarskog sistema.</a:t>
            </a:r>
            <a:endParaRPr lang="sr-Latn-BA" sz="1400">
              <a:latin typeface="Jost" pitchFamily="2" charset="0"/>
              <a:ea typeface="Jost" pitchFamily="2" charset="0"/>
            </a:endParaRPr>
          </a:p>
          <a:p>
            <a:endParaRPr lang="sr-Latn-BA" sz="1400">
              <a:latin typeface="Jost" pitchFamily="2" charset="0"/>
              <a:ea typeface="Jost" pitchFamily="2" charset="0"/>
            </a:endParaRPr>
          </a:p>
          <a:p>
            <a:r>
              <a:rPr lang="en-US" sz="1400" b="1">
                <a:solidFill>
                  <a:srgbClr val="FF0000"/>
                </a:solidFill>
                <a:latin typeface="Jost" pitchFamily="2" charset="0"/>
                <a:ea typeface="Jost" pitchFamily="2" charset="0"/>
              </a:rPr>
              <a:t>Host </a:t>
            </a:r>
            <a:r>
              <a:rPr lang="sr-Latn-BA" sz="1400" b="1">
                <a:solidFill>
                  <a:srgbClr val="FF0000"/>
                </a:solidFill>
                <a:latin typeface="Jost" pitchFamily="2" charset="0"/>
                <a:ea typeface="Jost" pitchFamily="2" charset="0"/>
              </a:rPr>
              <a:t>Kabal</a:t>
            </a:r>
          </a:p>
          <a:p>
            <a:r>
              <a:rPr lang="en-US" sz="1400">
                <a:latin typeface="Jost" pitchFamily="2" charset="0"/>
                <a:ea typeface="Jost" pitchFamily="2" charset="0"/>
              </a:rPr>
              <a:t>Kab</a:t>
            </a:r>
            <a:r>
              <a:rPr lang="sr-Latn-BA" sz="1400">
                <a:latin typeface="Jost" pitchFamily="2" charset="0"/>
                <a:ea typeface="Jost" pitchFamily="2" charset="0"/>
              </a:rPr>
              <a:t>a</a:t>
            </a:r>
            <a:r>
              <a:rPr lang="en-US" sz="1400">
                <a:latin typeface="Jost" pitchFamily="2" charset="0"/>
                <a:ea typeface="Jost" pitchFamily="2" charset="0"/>
              </a:rPr>
              <a:t>l dužine oko 30cm </a:t>
            </a:r>
            <a:r>
              <a:rPr lang="sr-Latn-BA" sz="1400">
                <a:latin typeface="Jost" pitchFamily="2" charset="0"/>
                <a:ea typeface="Jost" pitchFamily="2" charset="0"/>
              </a:rPr>
              <a:t>koji </a:t>
            </a:r>
            <a:r>
              <a:rPr lang="en-US" sz="1400">
                <a:latin typeface="Jost" pitchFamily="2" charset="0"/>
                <a:ea typeface="Jost" pitchFamily="2" charset="0"/>
              </a:rPr>
              <a:t>povezuje I/F kabl sa P-USB portom na POS </a:t>
            </a:r>
            <a:r>
              <a:rPr lang="sr-Latn-BA" sz="1400">
                <a:latin typeface="Jost" pitchFamily="2" charset="0"/>
                <a:ea typeface="Jost" pitchFamily="2" charset="0"/>
              </a:rPr>
              <a:t>terminalu</a:t>
            </a:r>
            <a:r>
              <a:rPr lang="en-US" sz="1400">
                <a:latin typeface="Jost" pitchFamily="2" charset="0"/>
                <a:ea typeface="Jost" pitchFamily="2" charset="0"/>
              </a:rPr>
              <a:t>. Ovaj kab</a:t>
            </a:r>
            <a:r>
              <a:rPr lang="sr-Latn-BA" sz="1400">
                <a:latin typeface="Jost" pitchFamily="2" charset="0"/>
                <a:ea typeface="Jost" pitchFamily="2" charset="0"/>
              </a:rPr>
              <a:t>a</a:t>
            </a:r>
            <a:r>
              <a:rPr lang="en-US" sz="1400">
                <a:latin typeface="Jost" pitchFamily="2" charset="0"/>
                <a:ea typeface="Jost" pitchFamily="2" charset="0"/>
              </a:rPr>
              <a:t>l omogućava povezivanje između POS sistema i drugih uređaja kao što su čitači kartica ili POS terminali, koristeći Powered USB port za napajanje i prenos podataka.</a:t>
            </a:r>
          </a:p>
          <a:p>
            <a:endParaRPr lang="en-US" sz="1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088D1A-8AEF-C481-549E-A0643739C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60" y="3156775"/>
            <a:ext cx="5229578" cy="22770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74606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01C00-5AE5-4181-FED0-46661314C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7EB318-8AD7-F044-1E42-FBD23DE1F2D1}"/>
              </a:ext>
            </a:extLst>
          </p:cNvPr>
          <p:cNvSpPr txBox="1"/>
          <p:nvPr/>
        </p:nvSpPr>
        <p:spPr>
          <a:xfrm>
            <a:off x="347471" y="210312"/>
            <a:ext cx="871423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r-Latn-BA" sz="2400" b="1">
                <a:latin typeface="Jost" pitchFamily="2" charset="0"/>
                <a:ea typeface="Jost" pitchFamily="2" charset="0"/>
              </a:rPr>
              <a:t>STANDARDNA USB KONFIGURACIJA ČITAČA KARTICA</a:t>
            </a:r>
            <a:endParaRPr lang="en-US" sz="2400" b="1">
              <a:latin typeface="Jost" pitchFamily="2" charset="0"/>
              <a:ea typeface="Jost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D817A9-6E08-8DB3-2199-5F5E27EF8B61}"/>
              </a:ext>
            </a:extLst>
          </p:cNvPr>
          <p:cNvSpPr/>
          <p:nvPr/>
        </p:nvSpPr>
        <p:spPr>
          <a:xfrm>
            <a:off x="485270" y="671977"/>
            <a:ext cx="2731079" cy="13716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D2BEFF-FF28-A735-4261-BBD68AB0062A}"/>
              </a:ext>
            </a:extLst>
          </p:cNvPr>
          <p:cNvSpPr txBox="1"/>
          <p:nvPr/>
        </p:nvSpPr>
        <p:spPr>
          <a:xfrm>
            <a:off x="420624" y="1270802"/>
            <a:ext cx="36210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00B050"/>
                </a:solidFill>
                <a:latin typeface="Jost" pitchFamily="2" charset="0"/>
                <a:ea typeface="Jost" pitchFamily="2" charset="0"/>
              </a:rPr>
              <a:t>I/F Adapter </a:t>
            </a:r>
            <a:r>
              <a:rPr lang="sr-Latn-BA" sz="1200" b="1">
                <a:solidFill>
                  <a:srgbClr val="00B050"/>
                </a:solidFill>
                <a:latin typeface="Jost" pitchFamily="2" charset="0"/>
                <a:ea typeface="Jost" pitchFamily="2" charset="0"/>
              </a:rPr>
              <a:t>Kabal</a:t>
            </a:r>
          </a:p>
          <a:p>
            <a:r>
              <a:rPr lang="en-US" sz="1200">
                <a:latin typeface="Jost" pitchFamily="2" charset="0"/>
                <a:ea typeface="Jost" pitchFamily="2" charset="0"/>
              </a:rPr>
              <a:t>Ovaj kab</a:t>
            </a:r>
            <a:r>
              <a:rPr lang="sr-Latn-BA" sz="1200">
                <a:latin typeface="Jost" pitchFamily="2" charset="0"/>
                <a:ea typeface="Jost" pitchFamily="2" charset="0"/>
              </a:rPr>
              <a:t>a</a:t>
            </a:r>
            <a:r>
              <a:rPr lang="en-US" sz="1200">
                <a:latin typeface="Jost" pitchFamily="2" charset="0"/>
                <a:ea typeface="Jost" pitchFamily="2" charset="0"/>
              </a:rPr>
              <a:t>l je povezan sa uređajem (može se odvojiti samo kada je na postolju). I/F adapter kab</a:t>
            </a:r>
            <a:r>
              <a:rPr lang="sr-Latn-BA" sz="1200">
                <a:latin typeface="Jost" pitchFamily="2" charset="0"/>
                <a:ea typeface="Jost" pitchFamily="2" charset="0"/>
              </a:rPr>
              <a:t>a</a:t>
            </a:r>
            <a:r>
              <a:rPr lang="en-US" sz="1200">
                <a:latin typeface="Jost" pitchFamily="2" charset="0"/>
                <a:ea typeface="Jost" pitchFamily="2" charset="0"/>
              </a:rPr>
              <a:t>l omogućava povezivanje između uređaja i sistema putem odgovarajuće interfejs veze, čime omogućava komunikaciju između različitih uređaja i računarskog sistema.</a:t>
            </a:r>
            <a:endParaRPr lang="sr-Latn-BA" sz="1200">
              <a:latin typeface="Jost" pitchFamily="2" charset="0"/>
              <a:ea typeface="Jost" pitchFamily="2" charset="0"/>
            </a:endParaRPr>
          </a:p>
          <a:p>
            <a:endParaRPr lang="sr-Latn-BA" sz="1200">
              <a:latin typeface="Jost" pitchFamily="2" charset="0"/>
              <a:ea typeface="Jost" pitchFamily="2" charset="0"/>
            </a:endParaRPr>
          </a:p>
          <a:p>
            <a:r>
              <a:rPr lang="en-US" sz="1200" b="1">
                <a:solidFill>
                  <a:srgbClr val="FF0000"/>
                </a:solidFill>
                <a:latin typeface="Jost" pitchFamily="2" charset="0"/>
                <a:ea typeface="Jost" pitchFamily="2" charset="0"/>
              </a:rPr>
              <a:t>Host </a:t>
            </a:r>
            <a:r>
              <a:rPr lang="sr-Latn-BA" sz="1200" b="1">
                <a:solidFill>
                  <a:srgbClr val="FF0000"/>
                </a:solidFill>
                <a:latin typeface="Jost" pitchFamily="2" charset="0"/>
                <a:ea typeface="Jost" pitchFamily="2" charset="0"/>
              </a:rPr>
              <a:t>Kabal</a:t>
            </a:r>
          </a:p>
          <a:p>
            <a:r>
              <a:rPr lang="en-US" sz="1200">
                <a:latin typeface="Jost" pitchFamily="2" charset="0"/>
                <a:ea typeface="Jost" pitchFamily="2" charset="0"/>
              </a:rPr>
              <a:t>Kabl dužine oko 30cm </a:t>
            </a:r>
            <a:r>
              <a:rPr lang="sr-Latn-BA" sz="1200">
                <a:latin typeface="Jost" pitchFamily="2" charset="0"/>
                <a:ea typeface="Jost" pitchFamily="2" charset="0"/>
              </a:rPr>
              <a:t>koji </a:t>
            </a:r>
            <a:r>
              <a:rPr lang="en-US" sz="1200">
                <a:latin typeface="Jost" pitchFamily="2" charset="0"/>
                <a:ea typeface="Jost" pitchFamily="2" charset="0"/>
              </a:rPr>
              <a:t>povezuje I/F kab</a:t>
            </a:r>
            <a:r>
              <a:rPr lang="sr-Latn-BA" sz="1200">
                <a:latin typeface="Jost" pitchFamily="2" charset="0"/>
                <a:ea typeface="Jost" pitchFamily="2" charset="0"/>
              </a:rPr>
              <a:t>a</a:t>
            </a:r>
            <a:r>
              <a:rPr lang="en-US" sz="1200">
                <a:latin typeface="Jost" pitchFamily="2" charset="0"/>
                <a:ea typeface="Jost" pitchFamily="2" charset="0"/>
              </a:rPr>
              <a:t>l sa P-USB portom na POS host računaru. Ovaj kab</a:t>
            </a:r>
            <a:r>
              <a:rPr lang="sr-Latn-BA" sz="1200">
                <a:latin typeface="Jost" pitchFamily="2" charset="0"/>
                <a:ea typeface="Jost" pitchFamily="2" charset="0"/>
              </a:rPr>
              <a:t>a</a:t>
            </a:r>
            <a:r>
              <a:rPr lang="en-US" sz="1200">
                <a:latin typeface="Jost" pitchFamily="2" charset="0"/>
                <a:ea typeface="Jost" pitchFamily="2" charset="0"/>
              </a:rPr>
              <a:t>l omogućava povezivanje između POS sistema i drugih uređaja kao što su čitači kartica ili POS terminali, koristeći Powered USB port za napajanje i prenos podataka.</a:t>
            </a:r>
          </a:p>
          <a:p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F1B804-E21A-71D0-DC8D-97721D714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9496" y="1270802"/>
            <a:ext cx="6540346" cy="26291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138DB9-DCC4-5CAB-2476-29A16E285C94}"/>
              </a:ext>
            </a:extLst>
          </p:cNvPr>
          <p:cNvSpPr txBox="1"/>
          <p:nvPr/>
        </p:nvSpPr>
        <p:spPr>
          <a:xfrm>
            <a:off x="420624" y="4317790"/>
            <a:ext cx="36210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7B35C2"/>
                </a:solidFill>
                <a:latin typeface="Jost" pitchFamily="2" charset="0"/>
                <a:ea typeface="Jost" pitchFamily="2" charset="0"/>
              </a:rPr>
              <a:t>Hub (P-USB ePort)</a:t>
            </a:r>
            <a:br>
              <a:rPr lang="en-US" sz="1200">
                <a:latin typeface="Jost" pitchFamily="2" charset="0"/>
                <a:ea typeface="Jost" pitchFamily="2" charset="0"/>
              </a:rPr>
            </a:br>
            <a:r>
              <a:rPr lang="en-US" sz="1200">
                <a:latin typeface="Jost" pitchFamily="2" charset="0"/>
                <a:ea typeface="Jost" pitchFamily="2" charset="0"/>
              </a:rPr>
              <a:t>Adapter blok sa 3 konekcije, koji omogućava povezivanje I/F adapter kabla, host kabla i naponskog kabla. Hub omogućava centralizovano povezivanje više uređaja putem jednog porta, olakšavajući distribuciju napajanja i podataka.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A84E15-43F8-DE55-DE6A-70F3B7DE9E63}"/>
              </a:ext>
            </a:extLst>
          </p:cNvPr>
          <p:cNvSpPr txBox="1"/>
          <p:nvPr/>
        </p:nvSpPr>
        <p:spPr>
          <a:xfrm>
            <a:off x="4606389" y="4498749"/>
            <a:ext cx="36210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latin typeface="Jost" pitchFamily="2" charset="0"/>
                <a:ea typeface="Jost" pitchFamily="2" charset="0"/>
              </a:rPr>
              <a:t>Power Supply</a:t>
            </a:r>
            <a:br>
              <a:rPr lang="en-US" sz="1200">
                <a:latin typeface="Jost" pitchFamily="2" charset="0"/>
                <a:ea typeface="Jost" pitchFamily="2" charset="0"/>
              </a:rPr>
            </a:br>
            <a:r>
              <a:rPr lang="en-US" sz="1200">
                <a:latin typeface="Jost" pitchFamily="2" charset="0"/>
                <a:ea typeface="Jost" pitchFamily="2" charset="0"/>
              </a:rPr>
              <a:t>Napajanje sa "brick" dizajnom (blok napajanja) koji je povezan sa kablom koji omogućava napajanje uređaja. Ovo napajanje snabd</a:t>
            </a:r>
            <a:r>
              <a:rPr lang="sr-Latn-BA" sz="1200">
                <a:latin typeface="Jost" pitchFamily="2" charset="0"/>
                <a:ea typeface="Jost" pitchFamily="2" charset="0"/>
              </a:rPr>
              <a:t>ij</a:t>
            </a:r>
            <a:r>
              <a:rPr lang="en-US" sz="1200">
                <a:latin typeface="Jost" pitchFamily="2" charset="0"/>
                <a:ea typeface="Jost" pitchFamily="2" charset="0"/>
              </a:rPr>
              <a:t>eva hub i povezan uređaj sa potrebnom energijom.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987490-D048-152A-8DFA-322F8065820C}"/>
              </a:ext>
            </a:extLst>
          </p:cNvPr>
          <p:cNvSpPr txBox="1"/>
          <p:nvPr/>
        </p:nvSpPr>
        <p:spPr>
          <a:xfrm>
            <a:off x="8425533" y="4498748"/>
            <a:ext cx="29221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latin typeface="Jost" pitchFamily="2" charset="0"/>
                <a:ea typeface="Jost" pitchFamily="2" charset="0"/>
              </a:rPr>
              <a:t>AC Cord</a:t>
            </a:r>
            <a:br>
              <a:rPr lang="en-US" sz="1200">
                <a:latin typeface="Jost" pitchFamily="2" charset="0"/>
                <a:ea typeface="Jost" pitchFamily="2" charset="0"/>
              </a:rPr>
            </a:br>
            <a:r>
              <a:rPr lang="en-US" sz="1200">
                <a:latin typeface="Jost" pitchFamily="2" charset="0"/>
                <a:ea typeface="Jost" pitchFamily="2" charset="0"/>
              </a:rPr>
              <a:t>Odvojivi kab</a:t>
            </a:r>
            <a:r>
              <a:rPr lang="sr-Latn-BA" sz="1200">
                <a:latin typeface="Jost" pitchFamily="2" charset="0"/>
                <a:ea typeface="Jost" pitchFamily="2" charset="0"/>
              </a:rPr>
              <a:t>a</a:t>
            </a:r>
            <a:r>
              <a:rPr lang="en-US" sz="1200">
                <a:latin typeface="Jost" pitchFamily="2" charset="0"/>
                <a:ea typeface="Jost" pitchFamily="2" charset="0"/>
              </a:rPr>
              <a:t>l koji se priključuje u napajanje (Power Supply) i </a:t>
            </a:r>
            <a:r>
              <a:rPr lang="sr-Latn-BA" sz="1200">
                <a:latin typeface="Jost" pitchFamily="2" charset="0"/>
                <a:ea typeface="Jost" pitchFamily="2" charset="0"/>
              </a:rPr>
              <a:t>direktno u</a:t>
            </a:r>
            <a:r>
              <a:rPr lang="en-US" sz="1200">
                <a:latin typeface="Jost" pitchFamily="2" charset="0"/>
                <a:ea typeface="Jost" pitchFamily="2" charset="0"/>
              </a:rPr>
              <a:t> utičnicu (izvor napajanja), omogućavajući napajanje c</a:t>
            </a:r>
            <a:r>
              <a:rPr lang="sr-Latn-BA" sz="1200">
                <a:latin typeface="Jost" pitchFamily="2" charset="0"/>
                <a:ea typeface="Jost" pitchFamily="2" charset="0"/>
              </a:rPr>
              <a:t>ij</a:t>
            </a:r>
            <a:r>
              <a:rPr lang="en-US" sz="1200">
                <a:latin typeface="Jost" pitchFamily="2" charset="0"/>
                <a:ea typeface="Jost" pitchFamily="2" charset="0"/>
              </a:rPr>
              <a:t>elokupnog sistema putem električne energije.</a:t>
            </a:r>
          </a:p>
        </p:txBody>
      </p:sp>
    </p:spTree>
    <p:extLst>
      <p:ext uri="{BB962C8B-B14F-4D97-AF65-F5344CB8AC3E}">
        <p14:creationId xmlns:p14="http://schemas.microsoft.com/office/powerpoint/2010/main" val="2978923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A78CD-C91E-9E1B-4D68-BD0AD8BBC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E99BB7-7537-25CA-B3D1-9760201383A8}"/>
              </a:ext>
            </a:extLst>
          </p:cNvPr>
          <p:cNvSpPr txBox="1"/>
          <p:nvPr/>
        </p:nvSpPr>
        <p:spPr>
          <a:xfrm>
            <a:off x="347471" y="210312"/>
            <a:ext cx="871423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r-Latn-BA" sz="2400" b="1">
                <a:latin typeface="Jost" pitchFamily="2" charset="0"/>
                <a:ea typeface="Jost" pitchFamily="2" charset="0"/>
              </a:rPr>
              <a:t>ULOGA MREŽNIH UREĐAJA U OBRADI TRANSAKCIJA</a:t>
            </a:r>
            <a:endParaRPr lang="en-US" sz="2400" b="1">
              <a:latin typeface="Jost" pitchFamily="2" charset="0"/>
              <a:ea typeface="Jost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884B8B-800F-8F7E-81DA-F0667589CD5A}"/>
              </a:ext>
            </a:extLst>
          </p:cNvPr>
          <p:cNvSpPr/>
          <p:nvPr/>
        </p:nvSpPr>
        <p:spPr>
          <a:xfrm>
            <a:off x="485270" y="671977"/>
            <a:ext cx="2731079" cy="13716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0178E6-9678-A78F-2134-2C426141DDDB}"/>
              </a:ext>
            </a:extLst>
          </p:cNvPr>
          <p:cNvSpPr txBox="1"/>
          <p:nvPr/>
        </p:nvSpPr>
        <p:spPr>
          <a:xfrm>
            <a:off x="347471" y="1112228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b="1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Mrežni uređaji </a:t>
            </a:r>
            <a:r>
              <a:rPr lang="en-US" sz="1200">
                <a:latin typeface="Jost" pitchFamily="2" charset="0"/>
                <a:ea typeface="Jost" pitchFamily="2" charset="0"/>
              </a:rPr>
              <a:t>igraju ključnu ulogu u efikasnoj i sigurnoj obradi transakcija u sistemima za plaćanje. Ovi uređaji omogućavaju komunikaciju između POS terminala, servera, banaka i drugih sistema, garantujući da podaci o transakcijama budu pren</a:t>
            </a:r>
            <a:r>
              <a:rPr lang="sr-Latn-BA" sz="1200">
                <a:latin typeface="Jost" pitchFamily="2" charset="0"/>
                <a:ea typeface="Jost" pitchFamily="2" charset="0"/>
              </a:rPr>
              <a:t>ij</a:t>
            </a:r>
            <a:r>
              <a:rPr lang="en-US" sz="1200">
                <a:latin typeface="Jost" pitchFamily="2" charset="0"/>
                <a:ea typeface="Jost" pitchFamily="2" charset="0"/>
              </a:rPr>
              <a:t>eti brzo i sigurno.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273C3F-AA2C-6243-9C7E-D003D137F56D}"/>
              </a:ext>
            </a:extLst>
          </p:cNvPr>
          <p:cNvSpPr txBox="1"/>
          <p:nvPr/>
        </p:nvSpPr>
        <p:spPr>
          <a:xfrm>
            <a:off x="347471" y="2061650"/>
            <a:ext cx="334670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Mrežni ruteri</a:t>
            </a:r>
            <a:r>
              <a:rPr lang="en-US" sz="1200">
                <a:latin typeface="Jost" pitchFamily="2" charset="0"/>
                <a:ea typeface="Jost" pitchFamily="2" charset="0"/>
              </a:rPr>
              <a:t>: Usm</a:t>
            </a:r>
            <a:r>
              <a:rPr lang="sr-Latn-BA" sz="1200">
                <a:latin typeface="Jost" pitchFamily="2" charset="0"/>
                <a:ea typeface="Jost" pitchFamily="2" charset="0"/>
              </a:rPr>
              <a:t>j</a:t>
            </a:r>
            <a:r>
              <a:rPr lang="en-US" sz="1200">
                <a:latin typeface="Jost" pitchFamily="2" charset="0"/>
                <a:ea typeface="Jost" pitchFamily="2" charset="0"/>
              </a:rPr>
              <a:t>eravaju podatke između različitih uređaja u mreži, omogućavajući efikasnu i sigurnu komunikaciju između POS sistema, servera i banke.</a:t>
            </a:r>
            <a:endParaRPr lang="sr-Latn-BA" sz="1200">
              <a:latin typeface="Jost" pitchFamily="2" charset="0"/>
              <a:ea typeface="Jost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>
              <a:latin typeface="Jost" pitchFamily="2" charset="0"/>
              <a:ea typeface="Jost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Switch-evi</a:t>
            </a:r>
            <a:r>
              <a:rPr lang="en-US" sz="1200">
                <a:latin typeface="Jost" pitchFamily="2" charset="0"/>
                <a:ea typeface="Jost" pitchFamily="2" charset="0"/>
              </a:rPr>
              <a:t>: Povezuju različite uređaje unutar mreže, omogućavajući brz i stabilan prenos podataka.</a:t>
            </a:r>
            <a:endParaRPr lang="sr-Latn-BA" sz="1200">
              <a:latin typeface="Jost" pitchFamily="2" charset="0"/>
              <a:ea typeface="Jost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>
              <a:latin typeface="Jost" pitchFamily="2" charset="0"/>
              <a:ea typeface="Jost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Firewall</a:t>
            </a:r>
            <a:r>
              <a:rPr lang="en-US" sz="1200">
                <a:latin typeface="Jost" pitchFamily="2" charset="0"/>
                <a:ea typeface="Jost" pitchFamily="2" charset="0"/>
              </a:rPr>
              <a:t>: Zaštita mreže od neželjenih pristupa, osiguravajući da podaci o transakcijama ne budu ugroženi.</a:t>
            </a:r>
            <a:endParaRPr lang="sr-Latn-BA" sz="1200">
              <a:latin typeface="Jost" pitchFamily="2" charset="0"/>
              <a:ea typeface="Jost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>
              <a:latin typeface="Jost" pitchFamily="2" charset="0"/>
              <a:ea typeface="Jost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VPN</a:t>
            </a:r>
            <a:r>
              <a:rPr lang="en-US" sz="1200">
                <a:latin typeface="Jost" pitchFamily="2" charset="0"/>
                <a:ea typeface="Jost" pitchFamily="2" charset="0"/>
              </a:rPr>
              <a:t> (</a:t>
            </a:r>
            <a:r>
              <a:rPr lang="en-US" sz="1200" i="1">
                <a:latin typeface="Jost" pitchFamily="2" charset="0"/>
                <a:ea typeface="Jost" pitchFamily="2" charset="0"/>
              </a:rPr>
              <a:t>Virtual Private Network</a:t>
            </a:r>
            <a:r>
              <a:rPr lang="en-US" sz="1200">
                <a:latin typeface="Jost" pitchFamily="2" charset="0"/>
                <a:ea typeface="Jost" pitchFamily="2" charset="0"/>
              </a:rPr>
              <a:t>): Koristi se za bezb</a:t>
            </a:r>
            <a:r>
              <a:rPr lang="sr-Latn-BA" sz="1200">
                <a:latin typeface="Jost" pitchFamily="2" charset="0"/>
                <a:ea typeface="Jost" pitchFamily="2" charset="0"/>
              </a:rPr>
              <a:t>j</a:t>
            </a:r>
            <a:r>
              <a:rPr lang="en-US" sz="1200">
                <a:latin typeface="Jost" pitchFamily="2" charset="0"/>
                <a:ea typeface="Jost" pitchFamily="2" charset="0"/>
              </a:rPr>
              <a:t>edan prenos podataka između POS terminala i serverskih sistema, omogućavajući šifrovanu komunikaciju.</a:t>
            </a:r>
            <a:endParaRPr lang="sr-Latn-BA" sz="1200">
              <a:latin typeface="Jost" pitchFamily="2" charset="0"/>
              <a:ea typeface="Jost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>
              <a:latin typeface="Jost" pitchFamily="2" charset="0"/>
              <a:ea typeface="Jost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Load balancer</a:t>
            </a:r>
            <a:r>
              <a:rPr lang="en-US" sz="1200">
                <a:latin typeface="Jost" pitchFamily="2" charset="0"/>
                <a:ea typeface="Jost" pitchFamily="2" charset="0"/>
              </a:rPr>
              <a:t>: Raspod</a:t>
            </a:r>
            <a:r>
              <a:rPr lang="sr-Latn-BA" sz="1200">
                <a:latin typeface="Jost" pitchFamily="2" charset="0"/>
                <a:ea typeface="Jost" pitchFamily="2" charset="0"/>
              </a:rPr>
              <a:t>jeljuje</a:t>
            </a:r>
            <a:r>
              <a:rPr lang="en-US" sz="1200">
                <a:latin typeface="Jost" pitchFamily="2" charset="0"/>
                <a:ea typeface="Jost" pitchFamily="2" charset="0"/>
              </a:rPr>
              <a:t> saobraćaj na više servera kako bi se osigurao kontinuitet u obradi transakcija, smanjujući rizik od zastoja u sistemu.</a:t>
            </a:r>
          </a:p>
        </p:txBody>
      </p:sp>
      <p:pic>
        <p:nvPicPr>
          <p:cNvPr id="1026" name="Picture 2" descr="A segmented small-business network with three routers that segment... |  Download Scientific Diagram">
            <a:extLst>
              <a:ext uri="{FF2B5EF4-FFF2-40B4-BE49-F238E27FC236}">
                <a16:creationId xmlns:a16="http://schemas.microsoft.com/office/drawing/2014/main" id="{05DB924F-C1A6-2DD1-87EF-746B286C7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926" y="2198810"/>
            <a:ext cx="5673090" cy="425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a load Balancer and its Types? | Cloud4U">
            <a:extLst>
              <a:ext uri="{FF2B5EF4-FFF2-40B4-BE49-F238E27FC236}">
                <a16:creationId xmlns:a16="http://schemas.microsoft.com/office/drawing/2014/main" id="{E837131A-75AF-DBD1-446A-B2CCD3340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841" y="1662456"/>
            <a:ext cx="4361688" cy="2134274"/>
          </a:xfrm>
          <a:prstGeom prst="rect">
            <a:avLst/>
          </a:prstGeom>
          <a:noFill/>
          <a:ln>
            <a:solidFill>
              <a:srgbClr val="9033D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160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F063B-A0CA-3BD8-55F0-9842DE45E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zure Firewall Premium certificates | Microsoft Learn">
            <a:extLst>
              <a:ext uri="{FF2B5EF4-FFF2-40B4-BE49-F238E27FC236}">
                <a16:creationId xmlns:a16="http://schemas.microsoft.com/office/drawing/2014/main" id="{E0FBF84F-6EED-F421-5D9A-C48A416C1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47" y="2609354"/>
            <a:ext cx="4644073" cy="195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15CCF4-5664-802B-73A4-D884504D6136}"/>
              </a:ext>
            </a:extLst>
          </p:cNvPr>
          <p:cNvSpPr txBox="1"/>
          <p:nvPr/>
        </p:nvSpPr>
        <p:spPr>
          <a:xfrm>
            <a:off x="347471" y="210312"/>
            <a:ext cx="871423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r-Latn-BA" sz="2400" b="1">
                <a:latin typeface="Jost" pitchFamily="2" charset="0"/>
                <a:ea typeface="Jost" pitchFamily="2" charset="0"/>
              </a:rPr>
              <a:t>AŽURIRANJE SOFTVERA</a:t>
            </a:r>
            <a:endParaRPr lang="en-US" sz="2400" b="1">
              <a:latin typeface="Jost" pitchFamily="2" charset="0"/>
              <a:ea typeface="Jost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D6A763-7491-8D85-3DC3-74F7C97BA11A}"/>
              </a:ext>
            </a:extLst>
          </p:cNvPr>
          <p:cNvSpPr/>
          <p:nvPr/>
        </p:nvSpPr>
        <p:spPr>
          <a:xfrm>
            <a:off x="485270" y="671977"/>
            <a:ext cx="2731079" cy="13716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33E1A5-CB2A-4D88-AA30-7600F2D28A65}"/>
              </a:ext>
            </a:extLst>
          </p:cNvPr>
          <p:cNvSpPr txBox="1"/>
          <p:nvPr/>
        </p:nvSpPr>
        <p:spPr>
          <a:xfrm>
            <a:off x="347471" y="929348"/>
            <a:ext cx="75438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>
                <a:latin typeface="Jost" pitchFamily="2" charset="0"/>
                <a:ea typeface="Jost" pitchFamily="2" charset="0"/>
              </a:rPr>
              <a:t>Redovno ažuriranje </a:t>
            </a:r>
            <a:r>
              <a:rPr lang="en-US" sz="1100" b="1">
                <a:latin typeface="Jost" pitchFamily="2" charset="0"/>
                <a:ea typeface="Jost" pitchFamily="2" charset="0"/>
              </a:rPr>
              <a:t>Windows operativnog sistema </a:t>
            </a:r>
            <a:r>
              <a:rPr lang="en-US" sz="1100">
                <a:latin typeface="Jost" pitchFamily="2" charset="0"/>
                <a:ea typeface="Jost" pitchFamily="2" charset="0"/>
              </a:rPr>
              <a:t>je ključni korak u održavanju bezb</a:t>
            </a:r>
            <a:r>
              <a:rPr lang="sr-Latn-BA" sz="1100">
                <a:latin typeface="Jost" pitchFamily="2" charset="0"/>
                <a:ea typeface="Jost" pitchFamily="2" charset="0"/>
              </a:rPr>
              <a:t>j</a:t>
            </a:r>
            <a:r>
              <a:rPr lang="en-US" sz="1100">
                <a:latin typeface="Jost" pitchFamily="2" charset="0"/>
                <a:ea typeface="Jost" pitchFamily="2" charset="0"/>
              </a:rPr>
              <a:t>ednosti i performansi računarskog sistema. Windows OS ažuriranja uključuju ispravke sigurnosnih ranjivosti, poboljšanja u performansama, nove funkcionalnosti i popravke grešaka. Ova ažuriranja mogu biti automatska ili ručno </a:t>
            </a:r>
            <a:r>
              <a:rPr lang="sr-Latn-BA" sz="1100">
                <a:latin typeface="Jost" pitchFamily="2" charset="0"/>
                <a:ea typeface="Jost" pitchFamily="2" charset="0"/>
              </a:rPr>
              <a:t>pokrenute</a:t>
            </a:r>
            <a:r>
              <a:rPr lang="en-US" sz="1100">
                <a:latin typeface="Jost" pitchFamily="2" charset="0"/>
                <a:ea typeface="Jost" pitchFamily="2" charset="0"/>
              </a:rPr>
              <a:t> od strane administratora i uključuju:</a:t>
            </a:r>
            <a:endParaRPr lang="sr-Latn-BA" sz="1100">
              <a:latin typeface="Jost" pitchFamily="2" charset="0"/>
              <a:ea typeface="Jost" pitchFamily="2" charset="0"/>
            </a:endParaRPr>
          </a:p>
          <a:p>
            <a:endParaRPr lang="sr-Latn-BA" sz="1100">
              <a:latin typeface="Jost" pitchFamily="2" charset="0"/>
              <a:ea typeface="Jost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latin typeface="Jost" pitchFamily="2" charset="0"/>
                <a:ea typeface="Jost" pitchFamily="2" charset="0"/>
              </a:rPr>
              <a:t>Sigurnosna ažuriranja koja popravljaju ranjivosti koje bi mogle biti iskoriš</a:t>
            </a:r>
            <a:r>
              <a:rPr lang="sr-Latn-BA" sz="1100">
                <a:latin typeface="Jost" pitchFamily="2" charset="0"/>
                <a:ea typeface="Jost" pitchFamily="2" charset="0"/>
              </a:rPr>
              <a:t>t</a:t>
            </a:r>
            <a:r>
              <a:rPr lang="en-US" sz="1100">
                <a:latin typeface="Jost" pitchFamily="2" charset="0"/>
                <a:ea typeface="Jost" pitchFamily="2" charset="0"/>
              </a:rPr>
              <a:t>ene od strane napadača.</a:t>
            </a:r>
            <a:endParaRPr lang="sr-Latn-BA" sz="1100">
              <a:latin typeface="Jost" pitchFamily="2" charset="0"/>
              <a:ea typeface="Jost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latin typeface="Jost" pitchFamily="2" charset="0"/>
                <a:ea typeface="Jost" pitchFamily="2" charset="0"/>
              </a:rPr>
              <a:t>Ažuriranja za podršku hardverskih uređaja i softverskih aplikacija koje omogućavaju bolju kompatibilnost i stabilnost sistema.</a:t>
            </a:r>
            <a:endParaRPr lang="sr-Latn-BA" sz="1100">
              <a:latin typeface="Jost" pitchFamily="2" charset="0"/>
              <a:ea typeface="Jost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latin typeface="Jost" pitchFamily="2" charset="0"/>
                <a:ea typeface="Jost" pitchFamily="2" charset="0"/>
              </a:rPr>
              <a:t>Nove funkcionalnosti i poboljšanja u interfejsu i performansama sistema.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C1D3DC-8B20-32D4-E185-77FA604C6FE3}"/>
              </a:ext>
            </a:extLst>
          </p:cNvPr>
          <p:cNvSpPr txBox="1"/>
          <p:nvPr/>
        </p:nvSpPr>
        <p:spPr>
          <a:xfrm>
            <a:off x="347471" y="4550359"/>
            <a:ext cx="5980177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>
                <a:latin typeface="Jost" pitchFamily="2" charset="0"/>
                <a:ea typeface="Jost" pitchFamily="2" charset="0"/>
              </a:rPr>
              <a:t>Sigurnosni sertifikati </a:t>
            </a:r>
            <a:r>
              <a:rPr lang="en-US" sz="1100">
                <a:latin typeface="Jost" pitchFamily="2" charset="0"/>
                <a:ea typeface="Jost" pitchFamily="2" charset="0"/>
              </a:rPr>
              <a:t>(kao što su SSL/TLS sertifikati) koriste se za šifrovanje komunikacije između klijenata i servera, čime se obezb</a:t>
            </a:r>
            <a:r>
              <a:rPr lang="sr-Latn-BA" sz="1100">
                <a:latin typeface="Jost" pitchFamily="2" charset="0"/>
                <a:ea typeface="Jost" pitchFamily="2" charset="0"/>
              </a:rPr>
              <a:t>j</a:t>
            </a:r>
            <a:r>
              <a:rPr lang="en-US" sz="1100">
                <a:latin typeface="Jost" pitchFamily="2" charset="0"/>
                <a:ea typeface="Jost" pitchFamily="2" charset="0"/>
              </a:rPr>
              <a:t>eđuje sigurnost podataka, kao što su informacije o karticama i lični podaci. Sertifikati omogućavaju autentifikaciju servera, čineći sigurno povezivanje između uređaja i sistema:</a:t>
            </a:r>
            <a:endParaRPr lang="sr-Latn-BA" sz="1100">
              <a:latin typeface="Jost" pitchFamily="2" charset="0"/>
              <a:ea typeface="Jost" pitchFamily="2" charset="0"/>
            </a:endParaRPr>
          </a:p>
          <a:p>
            <a:endParaRPr lang="en-US" sz="1100">
              <a:latin typeface="Jost" pitchFamily="2" charset="0"/>
              <a:ea typeface="Jost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SSL/TLS sertifikati</a:t>
            </a:r>
            <a:r>
              <a:rPr lang="en-US" sz="1100">
                <a:latin typeface="Jost" pitchFamily="2" charset="0"/>
                <a:ea typeface="Jost" pitchFamily="2" charset="0"/>
              </a:rPr>
              <a:t> – omogućavaju siguran prenos podataka preko interneta koristeći šifrovanje. Bezb</a:t>
            </a:r>
            <a:r>
              <a:rPr lang="sr-Latn-BA" sz="1100">
                <a:latin typeface="Jost" pitchFamily="2" charset="0"/>
                <a:ea typeface="Jost" pitchFamily="2" charset="0"/>
              </a:rPr>
              <a:t>j</a:t>
            </a:r>
            <a:r>
              <a:rPr lang="en-US" sz="1100">
                <a:latin typeface="Jost" pitchFamily="2" charset="0"/>
                <a:ea typeface="Jost" pitchFamily="2" charset="0"/>
              </a:rPr>
              <a:t>edna veza između korisnika i servera je ključna za zaštitu podataka o transakcijama.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Obnova sertifikata </a:t>
            </a:r>
            <a:r>
              <a:rPr lang="en-US" sz="1100">
                <a:latin typeface="Jost" pitchFamily="2" charset="0"/>
                <a:ea typeface="Jost" pitchFamily="2" charset="0"/>
              </a:rPr>
              <a:t>– redovno obnavljanje sertifikata pr</a:t>
            </a:r>
            <a:r>
              <a:rPr lang="sr-Latn-BA" sz="1100">
                <a:latin typeface="Jost" pitchFamily="2" charset="0"/>
                <a:ea typeface="Jost" pitchFamily="2" charset="0"/>
              </a:rPr>
              <a:t>ij</a:t>
            </a:r>
            <a:r>
              <a:rPr lang="en-US" sz="1100">
                <a:latin typeface="Jost" pitchFamily="2" charset="0"/>
                <a:ea typeface="Jost" pitchFamily="2" charset="0"/>
              </a:rPr>
              <a:t>e nego što im istekne rok važenja kako bi se osigurala kontinuirana sigurnost.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Digitalni potpis </a:t>
            </a:r>
            <a:r>
              <a:rPr lang="en-US" sz="1100">
                <a:latin typeface="Jost" pitchFamily="2" charset="0"/>
                <a:ea typeface="Jost" pitchFamily="2" charset="0"/>
              </a:rPr>
              <a:t>– koristi se za potvrdu autentičnosti softverskih paketa i ažuriranja, čime se garantuje da nisu modifikovani od strane trećih strana.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27F58E-D3B0-0DEF-B9B4-F53C0BBF9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9924" y="441144"/>
            <a:ext cx="2964940" cy="195061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 descr="What is a TLS/SSL certificate and how does it work? | Proton">
            <a:extLst>
              <a:ext uri="{FF2B5EF4-FFF2-40B4-BE49-F238E27FC236}">
                <a16:creationId xmlns:a16="http://schemas.microsoft.com/office/drawing/2014/main" id="{FD78AF04-B94A-27D8-6173-80AF169EA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037" y="2912822"/>
            <a:ext cx="4841492" cy="373486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957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51FCA-3FEB-9941-252B-8A939496F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2DD252-2674-BDD9-F03A-8CF794FD97CF}"/>
              </a:ext>
            </a:extLst>
          </p:cNvPr>
          <p:cNvSpPr txBox="1"/>
          <p:nvPr/>
        </p:nvSpPr>
        <p:spPr>
          <a:xfrm>
            <a:off x="347471" y="210312"/>
            <a:ext cx="871423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r-Latn-BA" sz="2400" b="1">
                <a:latin typeface="Jost" pitchFamily="2" charset="0"/>
                <a:ea typeface="Jost" pitchFamily="2" charset="0"/>
              </a:rPr>
              <a:t>MONITORISANJE SISTEMA</a:t>
            </a:r>
            <a:endParaRPr lang="en-US" sz="2400" b="1">
              <a:latin typeface="Jost" pitchFamily="2" charset="0"/>
              <a:ea typeface="Jost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D8F231-7208-7574-8295-85083E1E2377}"/>
              </a:ext>
            </a:extLst>
          </p:cNvPr>
          <p:cNvSpPr/>
          <p:nvPr/>
        </p:nvSpPr>
        <p:spPr>
          <a:xfrm>
            <a:off x="485270" y="671977"/>
            <a:ext cx="2731079" cy="13716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4E77D0-2E00-8D6C-D2FA-BD7DA19F0AAD}"/>
              </a:ext>
            </a:extLst>
          </p:cNvPr>
          <p:cNvSpPr txBox="1"/>
          <p:nvPr/>
        </p:nvSpPr>
        <p:spPr>
          <a:xfrm>
            <a:off x="347471" y="1133642"/>
            <a:ext cx="432663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b="1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Monitorisanje sistema </a:t>
            </a:r>
            <a:r>
              <a:rPr lang="en-US" sz="1200">
                <a:latin typeface="Jost" pitchFamily="2" charset="0"/>
                <a:ea typeface="Jost" pitchFamily="2" charset="0"/>
              </a:rPr>
              <a:t>za plaćanje omogućava prepoznavanje grešaka i problema u realnom vremenu, smanjujući rizik od prekida u poslovanju.</a:t>
            </a:r>
          </a:p>
          <a:p>
            <a:endParaRPr lang="en-US" sz="1200">
              <a:latin typeface="Jost" pitchFamily="2" charset="0"/>
              <a:ea typeface="Jost" pitchFamily="2" charset="0"/>
            </a:endParaRPr>
          </a:p>
          <a:p>
            <a:r>
              <a:rPr lang="sr-Latn-BA" sz="1200" b="1">
                <a:latin typeface="Jost" pitchFamily="2" charset="0"/>
                <a:ea typeface="Jost" pitchFamily="2" charset="0"/>
              </a:rPr>
              <a:t>Najčešće korišteni a</a:t>
            </a:r>
            <a:r>
              <a:rPr lang="en-US" sz="1200" b="1">
                <a:latin typeface="Jost" pitchFamily="2" charset="0"/>
                <a:ea typeface="Jost" pitchFamily="2" charset="0"/>
              </a:rPr>
              <a:t>lati za praćenje</a:t>
            </a:r>
            <a:r>
              <a:rPr lang="sr-Latn-BA" sz="1200" b="1">
                <a:latin typeface="Jost" pitchFamily="2" charset="0"/>
                <a:ea typeface="Jost" pitchFamily="2" charset="0"/>
              </a:rPr>
              <a:t> su:</a:t>
            </a:r>
          </a:p>
          <a:p>
            <a:endParaRPr lang="en-US" sz="1200" b="1">
              <a:latin typeface="Jost" pitchFamily="2" charset="0"/>
              <a:ea typeface="Jost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7B35C2"/>
                </a:solidFill>
                <a:latin typeface="Jost" pitchFamily="2" charset="0"/>
                <a:ea typeface="Jost" pitchFamily="2" charset="0"/>
              </a:rPr>
              <a:t>Splunk</a:t>
            </a:r>
            <a:r>
              <a:rPr lang="sr-Latn-BA" sz="1200">
                <a:latin typeface="Jost" pitchFamily="2" charset="0"/>
                <a:ea typeface="Jost" pitchFamily="2" charset="0"/>
              </a:rPr>
              <a:t> -</a:t>
            </a:r>
            <a:r>
              <a:rPr lang="en-US" sz="1200">
                <a:latin typeface="Jost" pitchFamily="2" charset="0"/>
                <a:ea typeface="Jost" pitchFamily="2" charset="0"/>
              </a:rPr>
              <a:t> Analiza logova i detekcija anomalija u transakcijama.</a:t>
            </a:r>
            <a:endParaRPr lang="sr-Latn-BA" sz="1200">
              <a:latin typeface="Jost" pitchFamily="2" charset="0"/>
              <a:ea typeface="Jost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>
              <a:latin typeface="Jost" pitchFamily="2" charset="0"/>
              <a:ea typeface="Jost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7B35C2"/>
                </a:solidFill>
                <a:latin typeface="Jost" pitchFamily="2" charset="0"/>
                <a:ea typeface="Jost" pitchFamily="2" charset="0"/>
              </a:rPr>
              <a:t>Nagios</a:t>
            </a:r>
            <a:r>
              <a:rPr lang="sr-Latn-BA" sz="1200">
                <a:latin typeface="Jost" pitchFamily="2" charset="0"/>
                <a:ea typeface="Jost" pitchFamily="2" charset="0"/>
              </a:rPr>
              <a:t> -</a:t>
            </a:r>
            <a:r>
              <a:rPr lang="en-US" sz="1200">
                <a:latin typeface="Jost" pitchFamily="2" charset="0"/>
                <a:ea typeface="Jost" pitchFamily="2" charset="0"/>
              </a:rPr>
              <a:t> Praćenje statusa POS sistema i mrežnih uređaja, sa obav</a:t>
            </a:r>
            <a:r>
              <a:rPr lang="sr-Latn-BA" sz="1200">
                <a:latin typeface="Jost" pitchFamily="2" charset="0"/>
                <a:ea typeface="Jost" pitchFamily="2" charset="0"/>
              </a:rPr>
              <a:t>j</a:t>
            </a:r>
            <a:r>
              <a:rPr lang="en-US" sz="1200">
                <a:latin typeface="Jost" pitchFamily="2" charset="0"/>
                <a:ea typeface="Jost" pitchFamily="2" charset="0"/>
              </a:rPr>
              <a:t>eštenjima u realnom vremenu.</a:t>
            </a:r>
            <a:endParaRPr lang="sr-Latn-BA" sz="1200">
              <a:latin typeface="Jost" pitchFamily="2" charset="0"/>
              <a:ea typeface="Jost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>
              <a:latin typeface="Jost" pitchFamily="2" charset="0"/>
              <a:ea typeface="Jost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7B35C2"/>
                </a:solidFill>
                <a:latin typeface="Jost" pitchFamily="2" charset="0"/>
                <a:ea typeface="Jost" pitchFamily="2" charset="0"/>
              </a:rPr>
              <a:t>Zabbix</a:t>
            </a:r>
            <a:r>
              <a:rPr lang="sr-Latn-BA" sz="1200">
                <a:latin typeface="Jost" pitchFamily="2" charset="0"/>
                <a:ea typeface="Jost" pitchFamily="2" charset="0"/>
              </a:rPr>
              <a:t> -</a:t>
            </a:r>
            <a:r>
              <a:rPr lang="en-US" sz="1200">
                <a:latin typeface="Jost" pitchFamily="2" charset="0"/>
                <a:ea typeface="Jost" pitchFamily="2" charset="0"/>
              </a:rPr>
              <a:t> Praćenje performansi POS sistema i servera, sa detaljnim uvidima u metrike.</a:t>
            </a:r>
            <a:endParaRPr lang="sr-Latn-BA" sz="1200">
              <a:latin typeface="Jost" pitchFamily="2" charset="0"/>
              <a:ea typeface="Jost" pitchFamily="2" charset="0"/>
            </a:endParaRPr>
          </a:p>
          <a:p>
            <a:endParaRPr lang="en-US" sz="1200">
              <a:latin typeface="Jost" pitchFamily="2" charset="0"/>
              <a:ea typeface="Jost" pitchFamily="2" charset="0"/>
            </a:endParaRPr>
          </a:p>
          <a:p>
            <a:r>
              <a:rPr lang="sr-Latn-BA" sz="1200" b="1">
                <a:latin typeface="Jost" pitchFamily="2" charset="0"/>
                <a:ea typeface="Jost" pitchFamily="2" charset="0"/>
              </a:rPr>
              <a:t>Popularne </a:t>
            </a:r>
            <a:r>
              <a:rPr lang="en-US" sz="1200" b="1">
                <a:latin typeface="Jost" pitchFamily="2" charset="0"/>
                <a:ea typeface="Jost" pitchFamily="2" charset="0"/>
              </a:rPr>
              <a:t>ehnike za prepoznavanje problema</a:t>
            </a:r>
            <a:r>
              <a:rPr lang="sr-Latn-BA" sz="1200" b="1">
                <a:latin typeface="Jost" pitchFamily="2" charset="0"/>
                <a:ea typeface="Jost" pitchFamily="2" charset="0"/>
              </a:rPr>
              <a:t> su:</a:t>
            </a:r>
          </a:p>
          <a:p>
            <a:endParaRPr lang="en-US" sz="1200" b="1">
              <a:latin typeface="Jost" pitchFamily="2" charset="0"/>
              <a:ea typeface="Jost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7B35C2"/>
                </a:solidFill>
                <a:latin typeface="Jost" pitchFamily="2" charset="0"/>
                <a:ea typeface="Jost" pitchFamily="2" charset="0"/>
              </a:rPr>
              <a:t>Praćenje performansi u stvarnom vremenu</a:t>
            </a:r>
            <a:r>
              <a:rPr lang="sr-Latn-BA" sz="1200">
                <a:latin typeface="Jost" pitchFamily="2" charset="0"/>
                <a:ea typeface="Jost" pitchFamily="2" charset="0"/>
              </a:rPr>
              <a:t> -</a:t>
            </a:r>
            <a:r>
              <a:rPr lang="en-US" sz="1200">
                <a:latin typeface="Jost" pitchFamily="2" charset="0"/>
                <a:ea typeface="Jost" pitchFamily="2" charset="0"/>
              </a:rPr>
              <a:t> Koriš</a:t>
            </a:r>
            <a:r>
              <a:rPr lang="sr-Latn-BA" sz="1200">
                <a:latin typeface="Jost" pitchFamily="2" charset="0"/>
                <a:ea typeface="Jost" pitchFamily="2" charset="0"/>
              </a:rPr>
              <a:t>t</a:t>
            </a:r>
            <a:r>
              <a:rPr lang="en-US" sz="1200">
                <a:latin typeface="Jost" pitchFamily="2" charset="0"/>
                <a:ea typeface="Jost" pitchFamily="2" charset="0"/>
              </a:rPr>
              <a:t>enje alata kao što su Prometheus i Grafana za vizualizaciju metrika.</a:t>
            </a:r>
            <a:endParaRPr lang="sr-Latn-BA" sz="1200">
              <a:latin typeface="Jost" pitchFamily="2" charset="0"/>
              <a:ea typeface="Jost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>
              <a:latin typeface="Jost" pitchFamily="2" charset="0"/>
              <a:ea typeface="Jost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7B35C2"/>
                </a:solidFill>
                <a:latin typeface="Jost" pitchFamily="2" charset="0"/>
                <a:ea typeface="Jost" pitchFamily="2" charset="0"/>
              </a:rPr>
              <a:t>Log analitika</a:t>
            </a:r>
            <a:r>
              <a:rPr lang="sr-Latn-BA" sz="1200">
                <a:solidFill>
                  <a:srgbClr val="7B35C2"/>
                </a:solidFill>
                <a:latin typeface="Jost" pitchFamily="2" charset="0"/>
                <a:ea typeface="Jost" pitchFamily="2" charset="0"/>
              </a:rPr>
              <a:t> </a:t>
            </a:r>
            <a:r>
              <a:rPr lang="sr-Latn-BA" sz="1200">
                <a:latin typeface="Jost" pitchFamily="2" charset="0"/>
                <a:ea typeface="Jost" pitchFamily="2" charset="0"/>
              </a:rPr>
              <a:t>-</a:t>
            </a:r>
            <a:r>
              <a:rPr lang="en-US" sz="1200">
                <a:latin typeface="Jost" pitchFamily="2" charset="0"/>
                <a:ea typeface="Jost" pitchFamily="2" charset="0"/>
              </a:rPr>
              <a:t> Korišćenje </a:t>
            </a:r>
            <a:r>
              <a:rPr lang="sr-Latn-BA" sz="1200">
                <a:latin typeface="Jost" pitchFamily="2" charset="0"/>
                <a:ea typeface="Jost" pitchFamily="2" charset="0"/>
              </a:rPr>
              <a:t>Notepad</a:t>
            </a:r>
            <a:r>
              <a:rPr lang="en-US" sz="1200">
                <a:latin typeface="Jost" pitchFamily="2" charset="0"/>
                <a:ea typeface="Jost" pitchFamily="2" charset="0"/>
              </a:rPr>
              <a:t>++ za analizu logova i prepoznavanje grešaka.</a:t>
            </a:r>
            <a:endParaRPr lang="sr-Latn-BA" sz="1200">
              <a:latin typeface="Jost" pitchFamily="2" charset="0"/>
              <a:ea typeface="Jost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>
              <a:latin typeface="Jost" pitchFamily="2" charset="0"/>
              <a:ea typeface="Jost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7B35C2"/>
                </a:solidFill>
                <a:latin typeface="Jost" pitchFamily="2" charset="0"/>
                <a:ea typeface="Jost" pitchFamily="2" charset="0"/>
              </a:rPr>
              <a:t>Automatizovana obav</a:t>
            </a:r>
            <a:r>
              <a:rPr lang="sr-Latn-BA" sz="1200">
                <a:solidFill>
                  <a:srgbClr val="7B35C2"/>
                </a:solidFill>
                <a:latin typeface="Jost" pitchFamily="2" charset="0"/>
                <a:ea typeface="Jost" pitchFamily="2" charset="0"/>
              </a:rPr>
              <a:t>j</a:t>
            </a:r>
            <a:r>
              <a:rPr lang="en-US" sz="1200">
                <a:solidFill>
                  <a:srgbClr val="7B35C2"/>
                </a:solidFill>
                <a:latin typeface="Jost" pitchFamily="2" charset="0"/>
                <a:ea typeface="Jost" pitchFamily="2" charset="0"/>
              </a:rPr>
              <a:t>eštenja</a:t>
            </a:r>
            <a:r>
              <a:rPr lang="sr-Latn-BA" sz="1200">
                <a:solidFill>
                  <a:srgbClr val="7B35C2"/>
                </a:solidFill>
                <a:latin typeface="Jost" pitchFamily="2" charset="0"/>
                <a:ea typeface="Jost" pitchFamily="2" charset="0"/>
              </a:rPr>
              <a:t> </a:t>
            </a:r>
            <a:r>
              <a:rPr lang="sr-Latn-BA" sz="1200">
                <a:latin typeface="Jost" pitchFamily="2" charset="0"/>
                <a:ea typeface="Jost" pitchFamily="2" charset="0"/>
              </a:rPr>
              <a:t>-</a:t>
            </a:r>
            <a:r>
              <a:rPr lang="en-US" sz="1200">
                <a:latin typeface="Jost" pitchFamily="2" charset="0"/>
                <a:ea typeface="Jost" pitchFamily="2" charset="0"/>
              </a:rPr>
              <a:t> Postavljanje alerting sistema za brzo obav</a:t>
            </a:r>
            <a:r>
              <a:rPr lang="sr-Latn-BA" sz="1200">
                <a:latin typeface="Jost" pitchFamily="2" charset="0"/>
                <a:ea typeface="Jost" pitchFamily="2" charset="0"/>
              </a:rPr>
              <a:t>j</a:t>
            </a:r>
            <a:r>
              <a:rPr lang="en-US" sz="1200">
                <a:latin typeface="Jost" pitchFamily="2" charset="0"/>
                <a:ea typeface="Jost" pitchFamily="2" charset="0"/>
              </a:rPr>
              <a:t>eštavanje o problemima.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454014-5B36-E45A-2E09-05E92104D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043" y="467359"/>
            <a:ext cx="5888736" cy="24669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F87CEC-9BEE-0E19-487E-EA8778A0C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73" y="3429000"/>
            <a:ext cx="4326636" cy="289451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CC0D9D-7CFA-CC89-674C-40240566B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1907" y="2678546"/>
            <a:ext cx="3205870" cy="20150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4269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5B3D3-2BEB-591D-C79A-2743693A3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D2D57CA-05E2-B579-BDB0-6601A98F0C37}"/>
              </a:ext>
            </a:extLst>
          </p:cNvPr>
          <p:cNvSpPr/>
          <p:nvPr/>
        </p:nvSpPr>
        <p:spPr>
          <a:xfrm rot="5400000">
            <a:off x="6310313" y="1281115"/>
            <a:ext cx="7677149" cy="4086224"/>
          </a:xfrm>
          <a:prstGeom prst="triangle">
            <a:avLst/>
          </a:prstGeom>
          <a:solidFill>
            <a:srgbClr val="7B35C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00C715-8092-4A5A-0961-16CCE26878F9}"/>
              </a:ext>
            </a:extLst>
          </p:cNvPr>
          <p:cNvSpPr/>
          <p:nvPr/>
        </p:nvSpPr>
        <p:spPr>
          <a:xfrm>
            <a:off x="0" y="0"/>
            <a:ext cx="8181975" cy="685800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D5F86-9502-8A91-EACB-EDD39599387C}"/>
              </a:ext>
            </a:extLst>
          </p:cNvPr>
          <p:cNvSpPr txBox="1"/>
          <p:nvPr/>
        </p:nvSpPr>
        <p:spPr>
          <a:xfrm>
            <a:off x="504825" y="1933202"/>
            <a:ext cx="77819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6000" b="1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PODRŠKA</a:t>
            </a:r>
          </a:p>
          <a:p>
            <a:r>
              <a:rPr lang="sr-Latn-BA" sz="6000" b="1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KORISNICIMA I</a:t>
            </a:r>
          </a:p>
          <a:p>
            <a:r>
              <a:rPr lang="sr-Latn-BA" sz="6000" b="1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RJEŠAVANJE</a:t>
            </a:r>
          </a:p>
          <a:p>
            <a:r>
              <a:rPr lang="sr-Latn-BA" sz="6000" b="1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PROBLEMA</a:t>
            </a:r>
            <a:endParaRPr lang="en-US" sz="6000" b="1">
              <a:solidFill>
                <a:schemeClr val="bg1">
                  <a:lumMod val="95000"/>
                </a:schemeClr>
              </a:solidFill>
              <a:latin typeface="Jost" pitchFamily="2" charset="0"/>
              <a:ea typeface="Jost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BFB3C1-7AD8-5ECD-F38A-97317D8E9B1B}"/>
              </a:ext>
            </a:extLst>
          </p:cNvPr>
          <p:cNvSpPr txBox="1"/>
          <p:nvPr/>
        </p:nvSpPr>
        <p:spPr>
          <a:xfrm>
            <a:off x="504825" y="486652"/>
            <a:ext cx="28098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8800" b="1">
                <a:ln>
                  <a:solidFill>
                    <a:srgbClr val="7030A0"/>
                  </a:solidFill>
                </a:ln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04</a:t>
            </a:r>
            <a:endParaRPr lang="en-US" sz="8800" b="1">
              <a:ln>
                <a:solidFill>
                  <a:srgbClr val="7030A0"/>
                </a:solidFill>
              </a:ln>
              <a:solidFill>
                <a:srgbClr val="9033DD"/>
              </a:solidFill>
              <a:latin typeface="Jost" pitchFamily="2" charset="0"/>
              <a:ea typeface="Jos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774505"/>
      </p:ext>
    </p:extLst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34359-7189-522E-C070-9F802D2CB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33243E-F700-B0DB-5867-87222A772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6432" y="0"/>
            <a:ext cx="1315369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518554-1DD6-45EC-BC63-DA864F653DA7}"/>
              </a:ext>
            </a:extLst>
          </p:cNvPr>
          <p:cNvSpPr txBox="1"/>
          <p:nvPr/>
        </p:nvSpPr>
        <p:spPr>
          <a:xfrm>
            <a:off x="347471" y="210312"/>
            <a:ext cx="871423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  <a:t>PODR</a:t>
            </a:r>
            <a:r>
              <a:rPr lang="sr-Latn-BA" sz="2400" b="1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  <a:t>ŠKA KORISNICIMA I RJEŠAVANJE PROBLEMA</a:t>
            </a:r>
            <a:endParaRPr lang="en-US" sz="2400" b="1">
              <a:solidFill>
                <a:schemeClr val="bg1"/>
              </a:solidFill>
              <a:latin typeface="Jost" pitchFamily="2" charset="0"/>
              <a:ea typeface="Jost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8C4FEE-C063-9C67-CA50-42D6005D29CC}"/>
              </a:ext>
            </a:extLst>
          </p:cNvPr>
          <p:cNvSpPr/>
          <p:nvPr/>
        </p:nvSpPr>
        <p:spPr>
          <a:xfrm>
            <a:off x="485270" y="671977"/>
            <a:ext cx="2731079" cy="13716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A90DA7-941C-3BAC-61C9-CDABC036FD00}"/>
              </a:ext>
            </a:extLst>
          </p:cNvPr>
          <p:cNvSpPr/>
          <p:nvPr/>
        </p:nvSpPr>
        <p:spPr>
          <a:xfrm>
            <a:off x="490346" y="1071154"/>
            <a:ext cx="5634774" cy="36019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DDDB56-37CC-7DF5-C6BB-DAED080900C3}"/>
              </a:ext>
            </a:extLst>
          </p:cNvPr>
          <p:cNvSpPr txBox="1"/>
          <p:nvPr/>
        </p:nvSpPr>
        <p:spPr>
          <a:xfrm>
            <a:off x="490346" y="1133642"/>
            <a:ext cx="557294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>
                <a:latin typeface="Jost" pitchFamily="2" charset="0"/>
                <a:ea typeface="Jost" pitchFamily="2" charset="0"/>
              </a:rPr>
              <a:t>Efikasna </a:t>
            </a:r>
            <a:r>
              <a:rPr lang="en-US" sz="1600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podrška korisnicima </a:t>
            </a:r>
            <a:r>
              <a:rPr lang="en-US" sz="1600">
                <a:latin typeface="Jost" pitchFamily="2" charset="0"/>
                <a:ea typeface="Jost" pitchFamily="2" charset="0"/>
              </a:rPr>
              <a:t>ključna je za usp</a:t>
            </a:r>
            <a:r>
              <a:rPr lang="sr-Latn-BA" sz="1600">
                <a:latin typeface="Jost" pitchFamily="2" charset="0"/>
                <a:ea typeface="Jost" pitchFamily="2" charset="0"/>
              </a:rPr>
              <a:t>j</a:t>
            </a:r>
            <a:r>
              <a:rPr lang="en-US" sz="1600">
                <a:latin typeface="Jost" pitchFamily="2" charset="0"/>
                <a:ea typeface="Jost" pitchFamily="2" charset="0"/>
              </a:rPr>
              <a:t>ešno poslovanje sistema za plaćanje, jer direktno utiče na zadovoljstvo korisnika i reputaciju kompanije. Brzo r</a:t>
            </a:r>
            <a:r>
              <a:rPr lang="sr-Latn-BA" sz="1600">
                <a:latin typeface="Jost" pitchFamily="2" charset="0"/>
                <a:ea typeface="Jost" pitchFamily="2" charset="0"/>
              </a:rPr>
              <a:t>j</a:t>
            </a:r>
            <a:r>
              <a:rPr lang="en-US" sz="1600">
                <a:latin typeface="Jost" pitchFamily="2" charset="0"/>
                <a:ea typeface="Jost" pitchFamily="2" charset="0"/>
              </a:rPr>
              <a:t>ešavanje problema pomaže u minimizaciji zastoja u poslovanju i osigurava kontinuitet u procesiranju transakcija. Podrška uključuje tehničku ekspertizu, komunikacione v</a:t>
            </a:r>
            <a:r>
              <a:rPr lang="sr-Latn-BA" sz="1600">
                <a:latin typeface="Jost" pitchFamily="2" charset="0"/>
                <a:ea typeface="Jost" pitchFamily="2" charset="0"/>
              </a:rPr>
              <a:t>j</a:t>
            </a:r>
            <a:r>
              <a:rPr lang="en-US" sz="1600">
                <a:latin typeface="Jost" pitchFamily="2" charset="0"/>
                <a:ea typeface="Jost" pitchFamily="2" charset="0"/>
              </a:rPr>
              <a:t>eštine i upotrebu naprednih alata za dijagnostiku i r</a:t>
            </a:r>
            <a:r>
              <a:rPr lang="sr-Latn-BA" sz="1600">
                <a:latin typeface="Jost" pitchFamily="2" charset="0"/>
                <a:ea typeface="Jost" pitchFamily="2" charset="0"/>
              </a:rPr>
              <a:t>j</a:t>
            </a:r>
            <a:r>
              <a:rPr lang="en-US" sz="1600">
                <a:latin typeface="Jost" pitchFamily="2" charset="0"/>
                <a:ea typeface="Jost" pitchFamily="2" charset="0"/>
              </a:rPr>
              <a:t>ešavanje problema.</a:t>
            </a:r>
            <a:endParaRPr lang="sr-Latn-BA" sz="1600">
              <a:latin typeface="Jost" pitchFamily="2" charset="0"/>
              <a:ea typeface="Jost" pitchFamily="2" charset="0"/>
            </a:endParaRPr>
          </a:p>
          <a:p>
            <a:pPr algn="just"/>
            <a:endParaRPr lang="en-US" sz="1600">
              <a:latin typeface="Jost" pitchFamily="2" charset="0"/>
              <a:ea typeface="Jost" pitchFamily="2" charset="0"/>
            </a:endParaRPr>
          </a:p>
          <a:p>
            <a:pPr algn="just"/>
            <a:r>
              <a:rPr lang="en-US" sz="1600">
                <a:latin typeface="Jost" pitchFamily="2" charset="0"/>
                <a:ea typeface="Jost" pitchFamily="2" charset="0"/>
              </a:rPr>
              <a:t>Sistem podrške organizovan je kroz tri nivoa kako bi svaki problem bio usm</a:t>
            </a:r>
            <a:r>
              <a:rPr lang="sr-Latn-BA" sz="1600">
                <a:latin typeface="Jost" pitchFamily="2" charset="0"/>
                <a:ea typeface="Jost" pitchFamily="2" charset="0"/>
              </a:rPr>
              <a:t>j</a:t>
            </a:r>
            <a:r>
              <a:rPr lang="en-US" sz="1600">
                <a:latin typeface="Jost" pitchFamily="2" charset="0"/>
                <a:ea typeface="Jost" pitchFamily="2" charset="0"/>
              </a:rPr>
              <a:t>eren na odgovarajući tim stručnjaka. Na ovaj način se optimizuje vr</a:t>
            </a:r>
            <a:r>
              <a:rPr lang="sr-Latn-BA" sz="1600">
                <a:latin typeface="Jost" pitchFamily="2" charset="0"/>
                <a:ea typeface="Jost" pitchFamily="2" charset="0"/>
              </a:rPr>
              <a:t>ij</a:t>
            </a:r>
            <a:r>
              <a:rPr lang="en-US" sz="1600">
                <a:latin typeface="Jost" pitchFamily="2" charset="0"/>
                <a:ea typeface="Jost" pitchFamily="2" charset="0"/>
              </a:rPr>
              <a:t>eme r</a:t>
            </a:r>
            <a:r>
              <a:rPr lang="sr-Latn-BA" sz="1600">
                <a:latin typeface="Jost" pitchFamily="2" charset="0"/>
                <a:ea typeface="Jost" pitchFamily="2" charset="0"/>
              </a:rPr>
              <a:t>j</a:t>
            </a:r>
            <a:r>
              <a:rPr lang="en-US" sz="1600">
                <a:latin typeface="Jost" pitchFamily="2" charset="0"/>
                <a:ea typeface="Jost" pitchFamily="2" charset="0"/>
              </a:rPr>
              <a:t>ešavanja, dok se kompleksniji slučajevi preusm</a:t>
            </a:r>
            <a:r>
              <a:rPr lang="sr-Latn-BA" sz="1600">
                <a:latin typeface="Jost" pitchFamily="2" charset="0"/>
                <a:ea typeface="Jost" pitchFamily="2" charset="0"/>
              </a:rPr>
              <a:t>j</a:t>
            </a:r>
            <a:r>
              <a:rPr lang="en-US" sz="1600">
                <a:latin typeface="Jost" pitchFamily="2" charset="0"/>
                <a:ea typeface="Jost" pitchFamily="2" charset="0"/>
              </a:rPr>
              <a:t>eravaju na više nivoe sa potrebnim tehničkim znanjem. Uloga svakog nivoa jasno je definisana, čime se osigurava efikasan proces r</a:t>
            </a:r>
            <a:r>
              <a:rPr lang="sr-Latn-BA" sz="1600">
                <a:latin typeface="Jost" pitchFamily="2" charset="0"/>
                <a:ea typeface="Jost" pitchFamily="2" charset="0"/>
              </a:rPr>
              <a:t>j</a:t>
            </a:r>
            <a:r>
              <a:rPr lang="en-US" sz="1600">
                <a:latin typeface="Jost" pitchFamily="2" charset="0"/>
                <a:ea typeface="Jost" pitchFamily="2" charset="0"/>
              </a:rPr>
              <a:t>ešavanja korisničkih problema.</a:t>
            </a:r>
          </a:p>
        </p:txBody>
      </p:sp>
    </p:spTree>
    <p:extLst>
      <p:ext uri="{BB962C8B-B14F-4D97-AF65-F5344CB8AC3E}">
        <p14:creationId xmlns:p14="http://schemas.microsoft.com/office/powerpoint/2010/main" val="2823671188"/>
      </p:ext>
    </p:extLst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17B5D-9D16-DD21-ED47-E4DF46886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33878B-CD39-2766-4E21-16F0B8E0EF9C}"/>
              </a:ext>
            </a:extLst>
          </p:cNvPr>
          <p:cNvSpPr txBox="1"/>
          <p:nvPr/>
        </p:nvSpPr>
        <p:spPr>
          <a:xfrm>
            <a:off x="347471" y="210312"/>
            <a:ext cx="796785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r-Latn-BA" sz="2400" b="1">
                <a:latin typeface="Jost" pitchFamily="2" charset="0"/>
                <a:ea typeface="Jost" pitchFamily="2" charset="0"/>
              </a:rPr>
              <a:t>ULOGA LEVEL-1 TEHNIČKE PODRŠKE</a:t>
            </a:r>
            <a:endParaRPr lang="en-US" sz="2400" b="1">
              <a:latin typeface="Jost" pitchFamily="2" charset="0"/>
              <a:ea typeface="Jost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738A6B-B7E0-582F-3131-05B0598F3FB2}"/>
              </a:ext>
            </a:extLst>
          </p:cNvPr>
          <p:cNvSpPr/>
          <p:nvPr/>
        </p:nvSpPr>
        <p:spPr>
          <a:xfrm>
            <a:off x="485270" y="671977"/>
            <a:ext cx="2731079" cy="13716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37C002-57CC-C583-6DA4-84CAECC3BCBD}"/>
              </a:ext>
            </a:extLst>
          </p:cNvPr>
          <p:cNvSpPr txBox="1"/>
          <p:nvPr/>
        </p:nvSpPr>
        <p:spPr>
          <a:xfrm>
            <a:off x="347471" y="1270802"/>
            <a:ext cx="45198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>
                <a:latin typeface="Jost" pitchFamily="2" charset="0"/>
                <a:ea typeface="Jost" pitchFamily="2" charset="0"/>
              </a:rPr>
              <a:t>Level-1 agenti su prvi kontakt sa korisnicima. Njihov zadatak je r</a:t>
            </a:r>
            <a:r>
              <a:rPr lang="sr-Latn-BA" sz="1600">
                <a:latin typeface="Jost" pitchFamily="2" charset="0"/>
                <a:ea typeface="Jost" pitchFamily="2" charset="0"/>
              </a:rPr>
              <a:t>j</a:t>
            </a:r>
            <a:r>
              <a:rPr lang="en-US" sz="1600">
                <a:latin typeface="Jost" pitchFamily="2" charset="0"/>
                <a:ea typeface="Jost" pitchFamily="2" charset="0"/>
              </a:rPr>
              <a:t>ešavanje osnovnih problema i odgovaranje na često postavljana pitanja.</a:t>
            </a:r>
            <a:endParaRPr lang="sr-Latn-BA" sz="1600">
              <a:latin typeface="Jost" pitchFamily="2" charset="0"/>
              <a:ea typeface="Jost" pitchFamily="2" charset="0"/>
            </a:endParaRPr>
          </a:p>
          <a:p>
            <a:pPr algn="just"/>
            <a:endParaRPr lang="sr-Latn-BA" sz="1600">
              <a:latin typeface="Jost" pitchFamily="2" charset="0"/>
              <a:ea typeface="Jost" pitchFamily="2" charset="0"/>
            </a:endParaRPr>
          </a:p>
          <a:p>
            <a:r>
              <a:rPr lang="sr-Latn-BA" sz="1600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Neki od p</a:t>
            </a:r>
            <a:r>
              <a:rPr lang="en-US" sz="1600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roblem</a:t>
            </a:r>
            <a:r>
              <a:rPr lang="sr-Latn-BA" sz="1600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a</a:t>
            </a:r>
            <a:r>
              <a:rPr lang="en-US" sz="1600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 koj</a:t>
            </a:r>
            <a:r>
              <a:rPr lang="sr-Latn-BA" sz="1600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i</a:t>
            </a:r>
            <a:r>
              <a:rPr lang="en-US" sz="1600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 r</a:t>
            </a:r>
            <a:r>
              <a:rPr lang="sr-Latn-BA" sz="1600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j</a:t>
            </a:r>
            <a:r>
              <a:rPr lang="en-US" sz="1600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ešavaju</a:t>
            </a:r>
            <a:r>
              <a:rPr lang="sr-Latn-BA" sz="1600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 su</a:t>
            </a:r>
            <a:r>
              <a:rPr lang="en-US" sz="1600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:</a:t>
            </a:r>
            <a:endParaRPr lang="sr-Latn-BA" sz="1600">
              <a:solidFill>
                <a:srgbClr val="9033DD"/>
              </a:solidFill>
              <a:latin typeface="Jost" pitchFamily="2" charset="0"/>
              <a:ea typeface="Jost" pitchFamily="2" charset="0"/>
            </a:endParaRPr>
          </a:p>
          <a:p>
            <a:endParaRPr lang="en-US" sz="1600">
              <a:latin typeface="Jost" pitchFamily="2" charset="0"/>
              <a:ea typeface="Jos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Jost" pitchFamily="2" charset="0"/>
                <a:ea typeface="Jost" pitchFamily="2" charset="0"/>
              </a:rPr>
              <a:t>Pomoć pri podešavanju uređaja, kao što su POS terminali</a:t>
            </a:r>
            <a:r>
              <a:rPr lang="sr-Latn-BA" sz="1600">
                <a:latin typeface="Jost" pitchFamily="2" charset="0"/>
                <a:ea typeface="Jost" pitchFamily="2" charset="0"/>
              </a:rPr>
              <a:t>, čitati kartica, firewall-a, rutera i switch-a</a:t>
            </a:r>
            <a:r>
              <a:rPr lang="en-US" sz="1600">
                <a:latin typeface="Jost" pitchFamily="2" charset="0"/>
                <a:ea typeface="Jost" pitchFamily="2" charset="0"/>
              </a:rPr>
              <a:t>.</a:t>
            </a:r>
            <a:endParaRPr lang="sr-Latn-BA" sz="1600">
              <a:latin typeface="Jost" pitchFamily="2" charset="0"/>
              <a:ea typeface="Jos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Jost" pitchFamily="2" charset="0"/>
              <a:ea typeface="Jos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Jost" pitchFamily="2" charset="0"/>
                <a:ea typeface="Jost" pitchFamily="2" charset="0"/>
              </a:rPr>
              <a:t>Resetovanje lozinki ili obnova osnovnih sertifikata.</a:t>
            </a:r>
            <a:endParaRPr lang="sr-Latn-BA" sz="1600">
              <a:latin typeface="Jost" pitchFamily="2" charset="0"/>
              <a:ea typeface="Jos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BA" sz="1600">
              <a:latin typeface="Jost" pitchFamily="2" charset="0"/>
              <a:ea typeface="Jos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BA" sz="1600">
                <a:latin typeface="Jost" pitchFamily="2" charset="0"/>
                <a:ea typeface="Jost" pitchFamily="2" charset="0"/>
              </a:rPr>
              <a:t>Pomoć u refundiranju ili reprocesovanju odbijenih transakcija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Jost" pitchFamily="2" charset="0"/>
              <a:ea typeface="Jos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Jost" pitchFamily="2" charset="0"/>
                <a:ea typeface="Jost" pitchFamily="2" charset="0"/>
              </a:rPr>
              <a:t>Prov</a:t>
            </a:r>
            <a:r>
              <a:rPr lang="sr-Latn-BA" sz="1600">
                <a:latin typeface="Jost" pitchFamily="2" charset="0"/>
                <a:ea typeface="Jost" pitchFamily="2" charset="0"/>
              </a:rPr>
              <a:t>j</a:t>
            </a:r>
            <a:r>
              <a:rPr lang="en-US" sz="1600">
                <a:latin typeface="Jost" pitchFamily="2" charset="0"/>
                <a:ea typeface="Jost" pitchFamily="2" charset="0"/>
              </a:rPr>
              <a:t>era statusa transakcija i povezivanje uređaja na mrežu.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B621A1-625A-E484-D75E-B7D8A1214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722" y="1270802"/>
            <a:ext cx="7165278" cy="477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63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3C505-404B-FBC7-4DB3-E37115114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B3177F-AF2C-1F9D-8A5C-0827EE3BD6E5}"/>
              </a:ext>
            </a:extLst>
          </p:cNvPr>
          <p:cNvSpPr txBox="1"/>
          <p:nvPr/>
        </p:nvSpPr>
        <p:spPr>
          <a:xfrm>
            <a:off x="347471" y="210312"/>
            <a:ext cx="796785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r-Latn-BA" sz="2400" b="1">
                <a:latin typeface="Jost" pitchFamily="2" charset="0"/>
                <a:ea typeface="Jost" pitchFamily="2" charset="0"/>
              </a:rPr>
              <a:t>ULOGA LEVEL-2 TEHNIČKE PODRŠKE</a:t>
            </a:r>
            <a:endParaRPr lang="en-US" sz="2400" b="1">
              <a:latin typeface="Jost" pitchFamily="2" charset="0"/>
              <a:ea typeface="Jost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B48741-8516-3721-53A3-1FD1A95C97E3}"/>
              </a:ext>
            </a:extLst>
          </p:cNvPr>
          <p:cNvSpPr/>
          <p:nvPr/>
        </p:nvSpPr>
        <p:spPr>
          <a:xfrm>
            <a:off x="485270" y="671977"/>
            <a:ext cx="2731079" cy="13716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87200-B892-1E24-B2FF-6C3606363DDA}"/>
              </a:ext>
            </a:extLst>
          </p:cNvPr>
          <p:cNvSpPr txBox="1"/>
          <p:nvPr/>
        </p:nvSpPr>
        <p:spPr>
          <a:xfrm>
            <a:off x="347471" y="1270802"/>
            <a:ext cx="657720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>
                <a:latin typeface="Jost" pitchFamily="2" charset="0"/>
                <a:ea typeface="Jost" pitchFamily="2" charset="0"/>
              </a:rPr>
              <a:t>Uloga </a:t>
            </a:r>
            <a:r>
              <a:rPr lang="en-US" sz="1200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Level-2 agenta </a:t>
            </a:r>
            <a:r>
              <a:rPr lang="en-US" sz="1200">
                <a:latin typeface="Jost" pitchFamily="2" charset="0"/>
                <a:ea typeface="Jost" pitchFamily="2" charset="0"/>
              </a:rPr>
              <a:t>je ključna u održavanju kontinuiteta podrške, jer se fokusira na r</a:t>
            </a:r>
            <a:r>
              <a:rPr lang="sr-Latn-BA" sz="1200">
                <a:latin typeface="Jost" pitchFamily="2" charset="0"/>
                <a:ea typeface="Jost" pitchFamily="2" charset="0"/>
              </a:rPr>
              <a:t>j</a:t>
            </a:r>
            <a:r>
              <a:rPr lang="en-US" sz="1200">
                <a:latin typeface="Jost" pitchFamily="2" charset="0"/>
                <a:ea typeface="Jost" pitchFamily="2" charset="0"/>
              </a:rPr>
              <a:t>ešavanje složenijih tehničkih problema koji prevazilaze mogućnosti L1 tima. Ovi agenti imaju napredniju tehničku ekspertizu i često pristupaju alatima za dubinsku analizu kako bi identifikovali uzrok problema i pronašli efikasno r</a:t>
            </a:r>
            <a:r>
              <a:rPr lang="sr-Latn-BA" sz="1200">
                <a:latin typeface="Jost" pitchFamily="2" charset="0"/>
                <a:ea typeface="Jost" pitchFamily="2" charset="0"/>
              </a:rPr>
              <a:t>j</a:t>
            </a:r>
            <a:r>
              <a:rPr lang="en-US" sz="1200">
                <a:latin typeface="Jost" pitchFamily="2" charset="0"/>
                <a:ea typeface="Jost" pitchFamily="2" charset="0"/>
              </a:rPr>
              <a:t>ešenje. Njihova pozicija omogućava da funkcionišu kao most između korisnika, L1 tima i tehnički najnaprednijeg L3 nivoa.</a:t>
            </a:r>
            <a:endParaRPr lang="sr-Latn-BA" sz="1200">
              <a:latin typeface="Jost" pitchFamily="2" charset="0"/>
              <a:ea typeface="Jost" pitchFamily="2" charset="0"/>
            </a:endParaRPr>
          </a:p>
          <a:p>
            <a:pPr algn="just"/>
            <a:endParaRPr lang="sr-Latn-BA" sz="1200">
              <a:latin typeface="Jost" pitchFamily="2" charset="0"/>
              <a:ea typeface="Jost" pitchFamily="2" charset="0"/>
            </a:endParaRPr>
          </a:p>
          <a:p>
            <a:pPr algn="just"/>
            <a:r>
              <a:rPr lang="sr-Latn-BA" sz="1200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Neki od problema koji rješavaju su</a:t>
            </a:r>
            <a:r>
              <a:rPr lang="en-US" sz="1200">
                <a:latin typeface="Jost" pitchFamily="2" charset="0"/>
                <a:ea typeface="Jost" pitchFamily="2" charset="0"/>
              </a:rPr>
              <a:t>:</a:t>
            </a:r>
            <a:endParaRPr lang="sr-Latn-BA" sz="1200">
              <a:latin typeface="Jost" pitchFamily="2" charset="0"/>
              <a:ea typeface="Jost" pitchFamily="2" charset="0"/>
            </a:endParaRPr>
          </a:p>
          <a:p>
            <a:pPr algn="just"/>
            <a:endParaRPr lang="sr-Latn-BA" sz="1200">
              <a:latin typeface="Jost" pitchFamily="2" charset="0"/>
              <a:ea typeface="Jost" pitchFamily="2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b="1">
                <a:latin typeface="Jost" pitchFamily="2" charset="0"/>
                <a:ea typeface="Jost" pitchFamily="2" charset="0"/>
              </a:rPr>
              <a:t>Analiza eskaliranih slučajeva iz L1 podrške</a:t>
            </a:r>
            <a:r>
              <a:rPr lang="sr-Latn-BA" sz="1200" b="1">
                <a:latin typeface="Jost" pitchFamily="2" charset="0"/>
                <a:ea typeface="Jost" pitchFamily="2" charset="0"/>
              </a:rPr>
              <a:t> </a:t>
            </a:r>
            <a:r>
              <a:rPr lang="sr-Latn-BA" sz="1200">
                <a:latin typeface="Jost" pitchFamily="2" charset="0"/>
                <a:ea typeface="Jost" pitchFamily="2" charset="0"/>
              </a:rPr>
              <a:t>-</a:t>
            </a:r>
            <a:r>
              <a:rPr lang="en-US" sz="1200">
                <a:latin typeface="Jost" pitchFamily="2" charset="0"/>
                <a:ea typeface="Jost" pitchFamily="2" charset="0"/>
              </a:rPr>
              <a:t> Pregledaju detalje prijavljenih problema, analiziraju logove sistema i koriste alate poput Splunk-a, Zabbix-a ili drugih aplikacija za praćenje kako bi identifikovali osnovni uzrok problema.</a:t>
            </a:r>
            <a:endParaRPr lang="sr-Latn-BA" sz="1200">
              <a:latin typeface="Jost" pitchFamily="2" charset="0"/>
              <a:ea typeface="Jost" pitchFamily="2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sr-Latn-BA" sz="1200">
              <a:latin typeface="Jost" pitchFamily="2" charset="0"/>
              <a:ea typeface="Jost" pitchFamily="2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Rad sa nezadovoljnim korisnicima</a:t>
            </a:r>
            <a:r>
              <a:rPr lang="sr-Latn-BA" sz="1200">
                <a:latin typeface="Jost" pitchFamily="2" charset="0"/>
                <a:ea typeface="Jost" pitchFamily="2" charset="0"/>
              </a:rPr>
              <a:t> -</a:t>
            </a:r>
            <a:r>
              <a:rPr lang="en-US" sz="1200">
                <a:latin typeface="Jost" pitchFamily="2" charset="0"/>
                <a:ea typeface="Jost" pitchFamily="2" charset="0"/>
              </a:rPr>
              <a:t> Level-2 agenti često su uključeni u komunikaciju sa korisnicima koji eskaliraju probleme zbog dugog čekanja ili neusp</a:t>
            </a:r>
            <a:r>
              <a:rPr lang="sr-Latn-BA" sz="1200">
                <a:latin typeface="Jost" pitchFamily="2" charset="0"/>
                <a:ea typeface="Jost" pitchFamily="2" charset="0"/>
              </a:rPr>
              <a:t>j</a:t>
            </a:r>
            <a:r>
              <a:rPr lang="en-US" sz="1200">
                <a:latin typeface="Jost" pitchFamily="2" charset="0"/>
                <a:ea typeface="Jost" pitchFamily="2" charset="0"/>
              </a:rPr>
              <a:t>ešnih pokušaja r</a:t>
            </a:r>
            <a:r>
              <a:rPr lang="sr-Latn-BA" sz="1200">
                <a:latin typeface="Jost" pitchFamily="2" charset="0"/>
                <a:ea typeface="Jost" pitchFamily="2" charset="0"/>
              </a:rPr>
              <a:t>j</a:t>
            </a:r>
            <a:r>
              <a:rPr lang="en-US" sz="1200">
                <a:latin typeface="Jost" pitchFamily="2" charset="0"/>
                <a:ea typeface="Jost" pitchFamily="2" charset="0"/>
              </a:rPr>
              <a:t>ešavanja na L1 nivou. Njihov zadatak je da ponude r</a:t>
            </a:r>
            <a:r>
              <a:rPr lang="sr-Latn-BA" sz="1200">
                <a:latin typeface="Jost" pitchFamily="2" charset="0"/>
                <a:ea typeface="Jost" pitchFamily="2" charset="0"/>
              </a:rPr>
              <a:t>j</a:t>
            </a:r>
            <a:r>
              <a:rPr lang="en-US" sz="1200">
                <a:latin typeface="Jost" pitchFamily="2" charset="0"/>
                <a:ea typeface="Jost" pitchFamily="2" charset="0"/>
              </a:rPr>
              <a:t>ešenja uz strpljenje i empatiju, smirujući eskalaciju kada je to potrebno.</a:t>
            </a:r>
            <a:endParaRPr lang="sr-Latn-BA" sz="1200">
              <a:latin typeface="Jost" pitchFamily="2" charset="0"/>
              <a:ea typeface="Jost" pitchFamily="2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sr-Latn-BA" sz="1200">
              <a:latin typeface="Jost" pitchFamily="2" charset="0"/>
              <a:ea typeface="Jost" pitchFamily="2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b="1">
                <a:latin typeface="Jost" pitchFamily="2" charset="0"/>
                <a:ea typeface="Jost" pitchFamily="2" charset="0"/>
              </a:rPr>
              <a:t>Prim</a:t>
            </a:r>
            <a:r>
              <a:rPr lang="sr-Latn-BA" sz="1200" b="1">
                <a:latin typeface="Jost" pitchFamily="2" charset="0"/>
                <a:ea typeface="Jost" pitchFamily="2" charset="0"/>
              </a:rPr>
              <a:t>j</a:t>
            </a:r>
            <a:r>
              <a:rPr lang="en-US" sz="1200" b="1">
                <a:latin typeface="Jost" pitchFamily="2" charset="0"/>
                <a:ea typeface="Jost" pitchFamily="2" charset="0"/>
              </a:rPr>
              <a:t>ena tehničkih r</a:t>
            </a:r>
            <a:r>
              <a:rPr lang="sr-Latn-BA" sz="1200" b="1">
                <a:latin typeface="Jost" pitchFamily="2" charset="0"/>
                <a:ea typeface="Jost" pitchFamily="2" charset="0"/>
              </a:rPr>
              <a:t>j</a:t>
            </a:r>
            <a:r>
              <a:rPr lang="en-US" sz="1200" b="1">
                <a:latin typeface="Jost" pitchFamily="2" charset="0"/>
                <a:ea typeface="Jost" pitchFamily="2" charset="0"/>
              </a:rPr>
              <a:t>ešenja</a:t>
            </a:r>
            <a:r>
              <a:rPr lang="sr-Latn-BA" sz="1200" b="1">
                <a:latin typeface="Jost" pitchFamily="2" charset="0"/>
                <a:ea typeface="Jost" pitchFamily="2" charset="0"/>
              </a:rPr>
              <a:t> </a:t>
            </a:r>
            <a:r>
              <a:rPr lang="sr-Latn-BA" sz="1200">
                <a:latin typeface="Jost" pitchFamily="2" charset="0"/>
                <a:ea typeface="Jost" pitchFamily="2" charset="0"/>
              </a:rPr>
              <a:t>-</a:t>
            </a:r>
            <a:r>
              <a:rPr lang="en-US" sz="1200">
                <a:latin typeface="Jost" pitchFamily="2" charset="0"/>
                <a:ea typeface="Jost" pitchFamily="2" charset="0"/>
              </a:rPr>
              <a:t> Uključujući podešavanja konfiguracije, reinstalaciju softvera ili ispravljanje grešaka koje zaht</a:t>
            </a:r>
            <a:r>
              <a:rPr lang="sr-Latn-BA" sz="1200">
                <a:latin typeface="Jost" pitchFamily="2" charset="0"/>
                <a:ea typeface="Jost" pitchFamily="2" charset="0"/>
              </a:rPr>
              <a:t>i</a:t>
            </a:r>
            <a:r>
              <a:rPr lang="en-US" sz="1200">
                <a:latin typeface="Jost" pitchFamily="2" charset="0"/>
                <a:ea typeface="Jost" pitchFamily="2" charset="0"/>
              </a:rPr>
              <a:t>evaju detaljnije poznavanje sistema, L2 agenti osiguravaju stabilnost sistema dok problem ne bude u potpunosti r</a:t>
            </a:r>
            <a:r>
              <a:rPr lang="sr-Latn-BA" sz="1200">
                <a:latin typeface="Jost" pitchFamily="2" charset="0"/>
                <a:ea typeface="Jost" pitchFamily="2" charset="0"/>
              </a:rPr>
              <a:t>j</a:t>
            </a:r>
            <a:r>
              <a:rPr lang="en-US" sz="1200">
                <a:latin typeface="Jost" pitchFamily="2" charset="0"/>
                <a:ea typeface="Jost" pitchFamily="2" charset="0"/>
              </a:rPr>
              <a:t>ešen.</a:t>
            </a:r>
            <a:endParaRPr lang="sr-Latn-BA" sz="1200">
              <a:latin typeface="Jost" pitchFamily="2" charset="0"/>
              <a:ea typeface="Jost" pitchFamily="2" charset="0"/>
            </a:endParaRPr>
          </a:p>
          <a:p>
            <a:pPr algn="just"/>
            <a:endParaRPr lang="sr-Latn-BA" sz="1200">
              <a:latin typeface="Jost" pitchFamily="2" charset="0"/>
              <a:ea typeface="Jost" pitchFamily="2" charset="0"/>
            </a:endParaRPr>
          </a:p>
          <a:p>
            <a:pPr algn="just"/>
            <a:r>
              <a:rPr lang="en-US" sz="1200">
                <a:latin typeface="Jost" pitchFamily="2" charset="0"/>
                <a:ea typeface="Jost" pitchFamily="2" charset="0"/>
              </a:rPr>
              <a:t>Level-2 agenti su ključni za smanjenje opterećenja na L3 tim, jer r</a:t>
            </a:r>
            <a:r>
              <a:rPr lang="sr-Latn-BA" sz="1200">
                <a:latin typeface="Jost" pitchFamily="2" charset="0"/>
                <a:ea typeface="Jost" pitchFamily="2" charset="0"/>
              </a:rPr>
              <a:t>j</a:t>
            </a:r>
            <a:r>
              <a:rPr lang="en-US" sz="1200">
                <a:latin typeface="Jost" pitchFamily="2" charset="0"/>
                <a:ea typeface="Jost" pitchFamily="2" charset="0"/>
              </a:rPr>
              <a:t>ešavaju značajan d</a:t>
            </a:r>
            <a:r>
              <a:rPr lang="sr-Latn-BA" sz="1200">
                <a:latin typeface="Jost" pitchFamily="2" charset="0"/>
                <a:ea typeface="Jost" pitchFamily="2" charset="0"/>
              </a:rPr>
              <a:t>i</a:t>
            </a:r>
            <a:r>
              <a:rPr lang="en-US" sz="1200">
                <a:latin typeface="Jost" pitchFamily="2" charset="0"/>
                <a:ea typeface="Jost" pitchFamily="2" charset="0"/>
              </a:rPr>
              <a:t>o tehničkih izazova pr</a:t>
            </a:r>
            <a:r>
              <a:rPr lang="sr-Latn-BA" sz="1200">
                <a:latin typeface="Jost" pitchFamily="2" charset="0"/>
                <a:ea typeface="Jost" pitchFamily="2" charset="0"/>
              </a:rPr>
              <a:t>ij</a:t>
            </a:r>
            <a:r>
              <a:rPr lang="en-US" sz="1200">
                <a:latin typeface="Jost" pitchFamily="2" charset="0"/>
                <a:ea typeface="Jost" pitchFamily="2" charset="0"/>
              </a:rPr>
              <a:t>e nego što postanu sistemski problemi koji zaht</a:t>
            </a:r>
            <a:r>
              <a:rPr lang="sr-Latn-BA" sz="1200">
                <a:latin typeface="Jost" pitchFamily="2" charset="0"/>
                <a:ea typeface="Jost" pitchFamily="2" charset="0"/>
              </a:rPr>
              <a:t>ij</a:t>
            </a:r>
            <a:r>
              <a:rPr lang="en-US" sz="1200">
                <a:latin typeface="Jost" pitchFamily="2" charset="0"/>
                <a:ea typeface="Jost" pitchFamily="2" charset="0"/>
              </a:rPr>
              <a:t>evaju dubinsku intervenciju. Njihova odgovornost uključuje ne samo r</a:t>
            </a:r>
            <a:r>
              <a:rPr lang="sr-Latn-BA" sz="1200">
                <a:latin typeface="Jost" pitchFamily="2" charset="0"/>
                <a:ea typeface="Jost" pitchFamily="2" charset="0"/>
              </a:rPr>
              <a:t>j</a:t>
            </a:r>
            <a:r>
              <a:rPr lang="en-US" sz="1200">
                <a:latin typeface="Jost" pitchFamily="2" charset="0"/>
                <a:ea typeface="Jost" pitchFamily="2" charset="0"/>
              </a:rPr>
              <a:t>ešavanje problema, već i pravovremenu povratnu informaciju ka L1 timu kako bi se unapr</a:t>
            </a:r>
            <a:r>
              <a:rPr lang="sr-Latn-BA" sz="1200">
                <a:latin typeface="Jost" pitchFamily="2" charset="0"/>
                <a:ea typeface="Jost" pitchFamily="2" charset="0"/>
              </a:rPr>
              <a:t>ij</a:t>
            </a:r>
            <a:r>
              <a:rPr lang="en-US" sz="1200">
                <a:latin typeface="Jost" pitchFamily="2" charset="0"/>
                <a:ea typeface="Jost" pitchFamily="2" charset="0"/>
              </a:rPr>
              <a:t>edio proces inicijalne podrške.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F883BB-D2EE-64C2-4AB8-2CBA47318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932" y="1270802"/>
            <a:ext cx="4697597" cy="47308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0655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3129E-75D3-4A66-8711-A1EC60C24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A3D0D3-5111-FBC1-215F-1950CEDEE5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56D098-7F18-05F4-6917-2F92701038EF}"/>
              </a:ext>
            </a:extLst>
          </p:cNvPr>
          <p:cNvSpPr txBox="1"/>
          <p:nvPr/>
        </p:nvSpPr>
        <p:spPr>
          <a:xfrm>
            <a:off x="447675" y="257175"/>
            <a:ext cx="6086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4000" b="1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  <a:t>UVOD</a:t>
            </a:r>
            <a:endParaRPr lang="en-US" sz="4000" b="1">
              <a:solidFill>
                <a:schemeClr val="bg1"/>
              </a:solidFill>
              <a:latin typeface="Jost" pitchFamily="2" charset="0"/>
              <a:ea typeface="Jost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DD5617-D599-D6CE-D3E7-0DA38B6A15F8}"/>
              </a:ext>
            </a:extLst>
          </p:cNvPr>
          <p:cNvSpPr txBox="1"/>
          <p:nvPr/>
        </p:nvSpPr>
        <p:spPr>
          <a:xfrm>
            <a:off x="447675" y="1543050"/>
            <a:ext cx="949642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Sistemi za digitalno plaćanje omogućavaju brz i siguran prenos finansijskih sredstava koristeći moderne tehnologije. Fokus ovog rada je na administracij</a:t>
            </a:r>
            <a:r>
              <a:rPr lang="sr-Latn-BA" sz="2800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u</a:t>
            </a:r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 i bezb</a:t>
            </a:r>
            <a:r>
              <a:rPr lang="sr-Latn-BA" sz="2800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j</a:t>
            </a:r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ednosti ovih sistema, sa cilj unapređenja pouzdanosti i zaštite podataka korisnika. Bezb</a:t>
            </a:r>
            <a:r>
              <a:rPr lang="sr-Latn-BA" sz="2800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j</a:t>
            </a:r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ednost je ključna za očuvanje pov</a:t>
            </a:r>
            <a:r>
              <a:rPr lang="sr-Latn-BA" sz="2800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j</a:t>
            </a:r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erenja i spr</a:t>
            </a:r>
            <a:r>
              <a:rPr lang="sr-Latn-BA" sz="2800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j</a:t>
            </a:r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ečavanje zloupotreba, dok efikasna administracija osigurava kontinuiran rad sistema.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EBE083-859F-A5EE-06AC-F847784CBF15}"/>
              </a:ext>
            </a:extLst>
          </p:cNvPr>
          <p:cNvSpPr/>
          <p:nvPr/>
        </p:nvSpPr>
        <p:spPr>
          <a:xfrm>
            <a:off x="447675" y="965061"/>
            <a:ext cx="2731079" cy="13716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C42C76-CE71-7686-9294-76E5FB0F5219}"/>
              </a:ext>
            </a:extLst>
          </p:cNvPr>
          <p:cNvSpPr/>
          <p:nvPr/>
        </p:nvSpPr>
        <p:spPr>
          <a:xfrm>
            <a:off x="9029195" y="6282202"/>
            <a:ext cx="2731079" cy="13716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8B517F-A7E0-472B-9B75-8ADF8B464974}"/>
              </a:ext>
            </a:extLst>
          </p:cNvPr>
          <p:cNvSpPr/>
          <p:nvPr/>
        </p:nvSpPr>
        <p:spPr>
          <a:xfrm rot="5400000">
            <a:off x="10975007" y="5265523"/>
            <a:ext cx="1401475" cy="124691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5FD53A-85F6-C055-646E-959B88A399F9}"/>
              </a:ext>
            </a:extLst>
          </p:cNvPr>
          <p:cNvSpPr/>
          <p:nvPr/>
        </p:nvSpPr>
        <p:spPr>
          <a:xfrm>
            <a:off x="7706085" y="6282202"/>
            <a:ext cx="1052949" cy="13716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4132D2-9803-AF82-0747-B9756D9D5D12}"/>
              </a:ext>
            </a:extLst>
          </p:cNvPr>
          <p:cNvSpPr/>
          <p:nvPr/>
        </p:nvSpPr>
        <p:spPr>
          <a:xfrm>
            <a:off x="6896460" y="6282202"/>
            <a:ext cx="540328" cy="13716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5905E1-98D0-1B21-F476-380B9304590D}"/>
              </a:ext>
            </a:extLst>
          </p:cNvPr>
          <p:cNvSpPr/>
          <p:nvPr/>
        </p:nvSpPr>
        <p:spPr>
          <a:xfrm rot="5400000">
            <a:off x="11378564" y="4010502"/>
            <a:ext cx="594361" cy="124691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0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877AC-BE59-6F20-BB2E-7CB6B51F7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B4F551-0A5E-5E24-40AC-7255A83E0046}"/>
              </a:ext>
            </a:extLst>
          </p:cNvPr>
          <p:cNvSpPr txBox="1"/>
          <p:nvPr/>
        </p:nvSpPr>
        <p:spPr>
          <a:xfrm>
            <a:off x="347471" y="210312"/>
            <a:ext cx="796785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r-Latn-BA" sz="2400" b="1">
                <a:latin typeface="Jost" pitchFamily="2" charset="0"/>
                <a:ea typeface="Jost" pitchFamily="2" charset="0"/>
              </a:rPr>
              <a:t>ULOGA LEVEL-3 TEHNIČKE PODRŠKE</a:t>
            </a:r>
            <a:endParaRPr lang="en-US" sz="2400" b="1">
              <a:latin typeface="Jost" pitchFamily="2" charset="0"/>
              <a:ea typeface="Jost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FB5352-4D46-BB82-E63B-860CB09AB82A}"/>
              </a:ext>
            </a:extLst>
          </p:cNvPr>
          <p:cNvSpPr/>
          <p:nvPr/>
        </p:nvSpPr>
        <p:spPr>
          <a:xfrm>
            <a:off x="485270" y="671977"/>
            <a:ext cx="2731079" cy="13716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A5A09-6D47-5582-9529-1317C030236C}"/>
              </a:ext>
            </a:extLst>
          </p:cNvPr>
          <p:cNvSpPr txBox="1"/>
          <p:nvPr/>
        </p:nvSpPr>
        <p:spPr>
          <a:xfrm>
            <a:off x="347471" y="1270802"/>
            <a:ext cx="491032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Jost" pitchFamily="2" charset="0"/>
                <a:ea typeface="Jost" pitchFamily="2" charset="0"/>
              </a:rPr>
              <a:t>Uloga </a:t>
            </a:r>
            <a:r>
              <a:rPr lang="en-US" sz="1400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Level-3 agenta </a:t>
            </a:r>
            <a:r>
              <a:rPr lang="en-US" sz="1400">
                <a:latin typeface="Jost" pitchFamily="2" charset="0"/>
                <a:ea typeface="Jost" pitchFamily="2" charset="0"/>
              </a:rPr>
              <a:t>je r</a:t>
            </a:r>
            <a:r>
              <a:rPr lang="sr-Latn-BA" sz="1400">
                <a:latin typeface="Jost" pitchFamily="2" charset="0"/>
                <a:ea typeface="Jost" pitchFamily="2" charset="0"/>
              </a:rPr>
              <a:t>j</a:t>
            </a:r>
            <a:r>
              <a:rPr lang="en-US" sz="1400">
                <a:latin typeface="Jost" pitchFamily="2" charset="0"/>
                <a:ea typeface="Jost" pitchFamily="2" charset="0"/>
              </a:rPr>
              <a:t>ešavanje najsloženijih problema koji zaht</a:t>
            </a:r>
            <a:r>
              <a:rPr lang="sr-Latn-BA" sz="1400">
                <a:latin typeface="Jost" pitchFamily="2" charset="0"/>
                <a:ea typeface="Jost" pitchFamily="2" charset="0"/>
              </a:rPr>
              <a:t>ij</a:t>
            </a:r>
            <a:r>
              <a:rPr lang="en-US" sz="1400">
                <a:latin typeface="Jost" pitchFamily="2" charset="0"/>
                <a:ea typeface="Jost" pitchFamily="2" charset="0"/>
              </a:rPr>
              <a:t>evaju specijalizovano tehničko znanje i saradnju sa razvojnim timovima. Ovi agenti imaju pristup najnaprednijim alatima i resursima kako bi analizirali i ispravili sistemske greške koje niži nivoi podrške nisu mogli da r</a:t>
            </a:r>
            <a:r>
              <a:rPr lang="sr-Latn-BA" sz="1400">
                <a:latin typeface="Jost" pitchFamily="2" charset="0"/>
                <a:ea typeface="Jost" pitchFamily="2" charset="0"/>
              </a:rPr>
              <a:t>j</a:t>
            </a:r>
            <a:r>
              <a:rPr lang="en-US" sz="1400">
                <a:latin typeface="Jost" pitchFamily="2" charset="0"/>
                <a:ea typeface="Jost" pitchFamily="2" charset="0"/>
              </a:rPr>
              <a:t>eše.</a:t>
            </a:r>
            <a:endParaRPr lang="sr-Latn-BA" sz="1400">
              <a:latin typeface="Jost" pitchFamily="2" charset="0"/>
              <a:ea typeface="Jost" pitchFamily="2" charset="0"/>
            </a:endParaRPr>
          </a:p>
          <a:p>
            <a:endParaRPr lang="en-US" sz="1400">
              <a:latin typeface="Jost" pitchFamily="2" charset="0"/>
              <a:ea typeface="Jost" pitchFamily="2" charset="0"/>
            </a:endParaRPr>
          </a:p>
          <a:p>
            <a:pPr algn="just"/>
            <a:r>
              <a:rPr lang="sr-Latn-BA" sz="1400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Neki od problema koji rješavaju su</a:t>
            </a:r>
            <a:r>
              <a:rPr lang="en-US" sz="1400">
                <a:latin typeface="Jost" pitchFamily="2" charset="0"/>
                <a:ea typeface="Jost" pitchFamily="2" charset="0"/>
              </a:rPr>
              <a:t>:</a:t>
            </a:r>
            <a:endParaRPr lang="sr-Latn-BA" sz="1400">
              <a:latin typeface="Jost" pitchFamily="2" charset="0"/>
              <a:ea typeface="Jost" pitchFamily="2" charset="0"/>
            </a:endParaRPr>
          </a:p>
          <a:p>
            <a:endParaRPr lang="en-US" sz="1400">
              <a:latin typeface="Jost" pitchFamily="2" charset="0"/>
              <a:ea typeface="Jost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>
                <a:latin typeface="Jost" pitchFamily="2" charset="0"/>
                <a:ea typeface="Jost" pitchFamily="2" charset="0"/>
              </a:rPr>
              <a:t>Otvaranje i upravljanje JIRA tiketima</a:t>
            </a:r>
            <a:r>
              <a:rPr lang="sr-Latn-BA" sz="1200" b="1">
                <a:latin typeface="Jost" pitchFamily="2" charset="0"/>
                <a:ea typeface="Jost" pitchFamily="2" charset="0"/>
              </a:rPr>
              <a:t> -</a:t>
            </a:r>
            <a:r>
              <a:rPr lang="en-US" sz="1200">
                <a:latin typeface="Jost" pitchFamily="2" charset="0"/>
                <a:ea typeface="Jost" pitchFamily="2" charset="0"/>
              </a:rPr>
              <a:t> Detaljno dokumentuju probleme i rade sa programerima na razvoju trajnih r</a:t>
            </a:r>
            <a:r>
              <a:rPr lang="sr-Latn-BA" sz="1200">
                <a:latin typeface="Jost" pitchFamily="2" charset="0"/>
                <a:ea typeface="Jost" pitchFamily="2" charset="0"/>
              </a:rPr>
              <a:t>j</a:t>
            </a:r>
            <a:r>
              <a:rPr lang="en-US" sz="1200">
                <a:latin typeface="Jost" pitchFamily="2" charset="0"/>
                <a:ea typeface="Jost" pitchFamily="2" charset="0"/>
              </a:rPr>
              <a:t>ešenja kroz softverske ispravke ili funkcionalna poboljšanja.</a:t>
            </a:r>
            <a:endParaRPr lang="sr-Latn-BA" sz="1200">
              <a:latin typeface="Jost" pitchFamily="2" charset="0"/>
              <a:ea typeface="Jost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>
              <a:latin typeface="Jost" pitchFamily="2" charset="0"/>
              <a:ea typeface="Jost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rgbClr val="7B35C2"/>
                </a:solidFill>
                <a:latin typeface="Jost" pitchFamily="2" charset="0"/>
                <a:ea typeface="Jost" pitchFamily="2" charset="0"/>
              </a:rPr>
              <a:t>R</a:t>
            </a:r>
            <a:r>
              <a:rPr lang="sr-Latn-BA" sz="1200" b="1">
                <a:solidFill>
                  <a:srgbClr val="7B35C2"/>
                </a:solidFill>
                <a:latin typeface="Jost" pitchFamily="2" charset="0"/>
                <a:ea typeface="Jost" pitchFamily="2" charset="0"/>
              </a:rPr>
              <a:t>j</a:t>
            </a:r>
            <a:r>
              <a:rPr lang="en-US" sz="1200" b="1">
                <a:solidFill>
                  <a:srgbClr val="7B35C2"/>
                </a:solidFill>
                <a:latin typeface="Jost" pitchFamily="2" charset="0"/>
                <a:ea typeface="Jost" pitchFamily="2" charset="0"/>
              </a:rPr>
              <a:t>ešavanje eskaliranih tiketa</a:t>
            </a:r>
            <a:r>
              <a:rPr lang="sr-Latn-BA" sz="1200" b="1">
                <a:solidFill>
                  <a:srgbClr val="7B35C2"/>
                </a:solidFill>
                <a:latin typeface="Jost" pitchFamily="2" charset="0"/>
                <a:ea typeface="Jost" pitchFamily="2" charset="0"/>
              </a:rPr>
              <a:t> </a:t>
            </a:r>
            <a:r>
              <a:rPr lang="sr-Latn-BA" sz="1200" b="1">
                <a:latin typeface="Jost" pitchFamily="2" charset="0"/>
                <a:ea typeface="Jost" pitchFamily="2" charset="0"/>
              </a:rPr>
              <a:t>-</a:t>
            </a:r>
            <a:r>
              <a:rPr lang="en-US" sz="1200">
                <a:latin typeface="Jost" pitchFamily="2" charset="0"/>
                <a:ea typeface="Jost" pitchFamily="2" charset="0"/>
              </a:rPr>
              <a:t> Pregledaju i r</a:t>
            </a:r>
            <a:r>
              <a:rPr lang="sr-Latn-BA" sz="1200">
                <a:latin typeface="Jost" pitchFamily="2" charset="0"/>
                <a:ea typeface="Jost" pitchFamily="2" charset="0"/>
              </a:rPr>
              <a:t>j</a:t>
            </a:r>
            <a:r>
              <a:rPr lang="en-US" sz="1200">
                <a:latin typeface="Jost" pitchFamily="2" charset="0"/>
                <a:ea typeface="Jost" pitchFamily="2" charset="0"/>
              </a:rPr>
              <a:t>ešavaju tehničke probleme koje L1 i L2 timovi nisu usp</a:t>
            </a:r>
            <a:r>
              <a:rPr lang="sr-Latn-BA" sz="1200">
                <a:latin typeface="Jost" pitchFamily="2" charset="0"/>
                <a:ea typeface="Jost" pitchFamily="2" charset="0"/>
              </a:rPr>
              <a:t>ij</a:t>
            </a:r>
            <a:r>
              <a:rPr lang="en-US" sz="1200">
                <a:latin typeface="Jost" pitchFamily="2" charset="0"/>
                <a:ea typeface="Jost" pitchFamily="2" charset="0"/>
              </a:rPr>
              <a:t>eli da </a:t>
            </a:r>
            <a:r>
              <a:rPr lang="sr-Latn-BA" sz="1200">
                <a:latin typeface="Jost" pitchFamily="2" charset="0"/>
                <a:ea typeface="Jost" pitchFamily="2" charset="0"/>
              </a:rPr>
              <a:t>rješe</a:t>
            </a:r>
            <a:r>
              <a:rPr lang="en-US" sz="1200">
                <a:latin typeface="Jost" pitchFamily="2" charset="0"/>
                <a:ea typeface="Jost" pitchFamily="2" charset="0"/>
              </a:rPr>
              <a:t>, uključujući one vezane za softverske greške, integraciju sistema ili ozbiljne kvarove.</a:t>
            </a:r>
            <a:endParaRPr lang="sr-Latn-BA" sz="1200">
              <a:latin typeface="Jost" pitchFamily="2" charset="0"/>
              <a:ea typeface="Jost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>
              <a:latin typeface="Jost" pitchFamily="2" charset="0"/>
              <a:ea typeface="Jost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>
                <a:latin typeface="Jost" pitchFamily="2" charset="0"/>
                <a:ea typeface="Jost" pitchFamily="2" charset="0"/>
              </a:rPr>
              <a:t>Testiranje i implementacija r</a:t>
            </a:r>
            <a:r>
              <a:rPr lang="sr-Latn-BA" sz="1200" b="1">
                <a:latin typeface="Jost" pitchFamily="2" charset="0"/>
                <a:ea typeface="Jost" pitchFamily="2" charset="0"/>
              </a:rPr>
              <a:t>j</a:t>
            </a:r>
            <a:r>
              <a:rPr lang="en-US" sz="1200" b="1">
                <a:latin typeface="Jost" pitchFamily="2" charset="0"/>
                <a:ea typeface="Jost" pitchFamily="2" charset="0"/>
              </a:rPr>
              <a:t>ešenja</a:t>
            </a:r>
            <a:r>
              <a:rPr lang="sr-Latn-BA" sz="1200" b="1">
                <a:latin typeface="Jost" pitchFamily="2" charset="0"/>
                <a:ea typeface="Jost" pitchFamily="2" charset="0"/>
              </a:rPr>
              <a:t> -</a:t>
            </a:r>
            <a:r>
              <a:rPr lang="en-US" sz="1200">
                <a:latin typeface="Jost" pitchFamily="2" charset="0"/>
                <a:ea typeface="Jost" pitchFamily="2" charset="0"/>
              </a:rPr>
              <a:t> Pr</a:t>
            </a:r>
            <a:r>
              <a:rPr lang="sr-Latn-BA" sz="1200">
                <a:latin typeface="Jost" pitchFamily="2" charset="0"/>
                <a:ea typeface="Jost" pitchFamily="2" charset="0"/>
              </a:rPr>
              <a:t>ij</a:t>
            </a:r>
            <a:r>
              <a:rPr lang="en-US" sz="1200">
                <a:latin typeface="Jost" pitchFamily="2" charset="0"/>
                <a:ea typeface="Jost" pitchFamily="2" charset="0"/>
              </a:rPr>
              <a:t>e nego što se nova ispravka prim</a:t>
            </a:r>
            <a:r>
              <a:rPr lang="sr-Latn-BA" sz="1200">
                <a:latin typeface="Jost" pitchFamily="2" charset="0"/>
                <a:ea typeface="Jost" pitchFamily="2" charset="0"/>
              </a:rPr>
              <a:t>j</a:t>
            </a:r>
            <a:r>
              <a:rPr lang="en-US" sz="1200">
                <a:latin typeface="Jost" pitchFamily="2" charset="0"/>
                <a:ea typeface="Jost" pitchFamily="2" charset="0"/>
              </a:rPr>
              <a:t>eni, testiraju je kako bi osigurali da je problem trajno r</a:t>
            </a:r>
            <a:r>
              <a:rPr lang="sr-Latn-BA" sz="1200">
                <a:latin typeface="Jost" pitchFamily="2" charset="0"/>
                <a:ea typeface="Jost" pitchFamily="2" charset="0"/>
              </a:rPr>
              <a:t>j</a:t>
            </a:r>
            <a:r>
              <a:rPr lang="en-US" sz="1200">
                <a:latin typeface="Jost" pitchFamily="2" charset="0"/>
                <a:ea typeface="Jost" pitchFamily="2" charset="0"/>
              </a:rPr>
              <a:t>ešen bez uticaja na ostale funkcionalnosti sistema.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296F87-D479-F83D-2281-AD58B83E7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651" y="913912"/>
            <a:ext cx="5501194" cy="31228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239D66-7A4E-B475-0FF7-AD852279E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0" y="3439840"/>
            <a:ext cx="5738397" cy="29356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6760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81593-89E8-F557-090D-20A5FDF65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B85C34-0AD6-A35F-A2FF-67886067F54E}"/>
              </a:ext>
            </a:extLst>
          </p:cNvPr>
          <p:cNvSpPr txBox="1"/>
          <p:nvPr/>
        </p:nvSpPr>
        <p:spPr>
          <a:xfrm>
            <a:off x="347471" y="210312"/>
            <a:ext cx="796785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r-Latn-BA" sz="2400" b="1">
                <a:latin typeface="Jost" pitchFamily="2" charset="0"/>
                <a:ea typeface="Jost" pitchFamily="2" charset="0"/>
              </a:rPr>
              <a:t>ULOGA SUPERVIZORA</a:t>
            </a:r>
            <a:endParaRPr lang="en-US" sz="2400" b="1">
              <a:latin typeface="Jost" pitchFamily="2" charset="0"/>
              <a:ea typeface="Jost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1C0E21-1AA8-A0C3-7FDB-845C6F749DE4}"/>
              </a:ext>
            </a:extLst>
          </p:cNvPr>
          <p:cNvSpPr/>
          <p:nvPr/>
        </p:nvSpPr>
        <p:spPr>
          <a:xfrm>
            <a:off x="485270" y="671977"/>
            <a:ext cx="2731079" cy="13716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BB4F21-1132-68D6-E974-CB45A1303FBC}"/>
              </a:ext>
            </a:extLst>
          </p:cNvPr>
          <p:cNvSpPr txBox="1"/>
          <p:nvPr/>
        </p:nvSpPr>
        <p:spPr>
          <a:xfrm>
            <a:off x="347471" y="1270802"/>
            <a:ext cx="49103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B35C2"/>
                </a:solidFill>
                <a:latin typeface="Jost" pitchFamily="2" charset="0"/>
                <a:ea typeface="Jost" pitchFamily="2" charset="0"/>
              </a:rPr>
              <a:t>Supervizori</a:t>
            </a:r>
            <a:r>
              <a:rPr lang="en-US" sz="1400">
                <a:latin typeface="Jost" pitchFamily="2" charset="0"/>
                <a:ea typeface="Jost" pitchFamily="2" charset="0"/>
              </a:rPr>
              <a:t> su odgovorni za upravljanje timovima podrške i osiguravanje da procesi teku glatko. Njihova uloga je ključna u organizaciji rada, r</a:t>
            </a:r>
            <a:r>
              <a:rPr lang="sr-Latn-BA" sz="1400">
                <a:latin typeface="Jost" pitchFamily="2" charset="0"/>
                <a:ea typeface="Jost" pitchFamily="2" charset="0"/>
              </a:rPr>
              <a:t>j</a:t>
            </a:r>
            <a:r>
              <a:rPr lang="en-US" sz="1400">
                <a:latin typeface="Jost" pitchFamily="2" charset="0"/>
                <a:ea typeface="Jost" pitchFamily="2" charset="0"/>
              </a:rPr>
              <a:t>ešavanju eskalacija i podršci članovima tima.</a:t>
            </a:r>
            <a:endParaRPr lang="sr-Latn-BA" sz="1400">
              <a:latin typeface="Jost" pitchFamily="2" charset="0"/>
              <a:ea typeface="Jost" pitchFamily="2" charset="0"/>
            </a:endParaRPr>
          </a:p>
          <a:p>
            <a:endParaRPr lang="en-US" sz="1400">
              <a:latin typeface="Jost" pitchFamily="2" charset="0"/>
              <a:ea typeface="Jost" pitchFamily="2" charset="0"/>
            </a:endParaRPr>
          </a:p>
          <a:p>
            <a:r>
              <a:rPr lang="sr-Latn-BA" sz="1400">
                <a:latin typeface="Jost" pitchFamily="2" charset="0"/>
                <a:ea typeface="Jost" pitchFamily="2" charset="0"/>
              </a:rPr>
              <a:t>Osnovne uloge pozicija supervizora su</a:t>
            </a:r>
            <a:r>
              <a:rPr lang="en-US" sz="1400">
                <a:latin typeface="Jost" pitchFamily="2" charset="0"/>
                <a:ea typeface="Jost" pitchFamily="2" charset="0"/>
              </a:rPr>
              <a:t>:</a:t>
            </a:r>
            <a:endParaRPr lang="sr-Latn-BA" sz="1400">
              <a:latin typeface="Jost" pitchFamily="2" charset="0"/>
              <a:ea typeface="Jost" pitchFamily="2" charset="0"/>
            </a:endParaRPr>
          </a:p>
          <a:p>
            <a:endParaRPr lang="en-US" sz="1400">
              <a:latin typeface="Jost" pitchFamily="2" charset="0"/>
              <a:ea typeface="Jos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latin typeface="Jost" pitchFamily="2" charset="0"/>
                <a:ea typeface="Jost" pitchFamily="2" charset="0"/>
              </a:rPr>
              <a:t>Koordinacija tima</a:t>
            </a:r>
            <a:r>
              <a:rPr lang="sr-Latn-BA" sz="1400" b="1">
                <a:latin typeface="Jost" pitchFamily="2" charset="0"/>
                <a:ea typeface="Jost" pitchFamily="2" charset="0"/>
              </a:rPr>
              <a:t> -</a:t>
            </a:r>
            <a:r>
              <a:rPr lang="en-US" sz="1400">
                <a:latin typeface="Jost" pitchFamily="2" charset="0"/>
                <a:ea typeface="Jost" pitchFamily="2" charset="0"/>
              </a:rPr>
              <a:t> Prate učinak agenata, pružaju povratne informacije i organizuju obuku za unapređenje v</a:t>
            </a:r>
            <a:r>
              <a:rPr lang="sr-Latn-BA" sz="1400">
                <a:latin typeface="Jost" pitchFamily="2" charset="0"/>
                <a:ea typeface="Jost" pitchFamily="2" charset="0"/>
              </a:rPr>
              <a:t>ij</a:t>
            </a:r>
            <a:r>
              <a:rPr lang="en-US" sz="1400">
                <a:latin typeface="Jost" pitchFamily="2" charset="0"/>
                <a:ea typeface="Jost" pitchFamily="2" charset="0"/>
              </a:rPr>
              <a:t>eština.</a:t>
            </a:r>
            <a:endParaRPr lang="sr-Latn-BA" sz="1400">
              <a:latin typeface="Jost" pitchFamily="2" charset="0"/>
              <a:ea typeface="Jos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>
              <a:latin typeface="Jost" pitchFamily="2" charset="0"/>
              <a:ea typeface="Jos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latin typeface="Jost" pitchFamily="2" charset="0"/>
                <a:ea typeface="Jost" pitchFamily="2" charset="0"/>
              </a:rPr>
              <a:t>R</a:t>
            </a:r>
            <a:r>
              <a:rPr lang="sr-Latn-BA" sz="1400" b="1">
                <a:latin typeface="Jost" pitchFamily="2" charset="0"/>
                <a:ea typeface="Jost" pitchFamily="2" charset="0"/>
              </a:rPr>
              <a:t>j</a:t>
            </a:r>
            <a:r>
              <a:rPr lang="en-US" sz="1400" b="1">
                <a:latin typeface="Jost" pitchFamily="2" charset="0"/>
                <a:ea typeface="Jost" pitchFamily="2" charset="0"/>
              </a:rPr>
              <a:t>ešavanje eskalacija</a:t>
            </a:r>
            <a:r>
              <a:rPr lang="sr-Latn-BA" sz="1400" b="1">
                <a:latin typeface="Jost" pitchFamily="2" charset="0"/>
                <a:ea typeface="Jost" pitchFamily="2" charset="0"/>
              </a:rPr>
              <a:t> -</a:t>
            </a:r>
            <a:r>
              <a:rPr lang="en-US" sz="1400">
                <a:latin typeface="Jost" pitchFamily="2" charset="0"/>
                <a:ea typeface="Jost" pitchFamily="2" charset="0"/>
              </a:rPr>
              <a:t> Preuzimaju složene ili os</a:t>
            </a:r>
            <a:r>
              <a:rPr lang="sr-Latn-BA" sz="1400">
                <a:latin typeface="Jost" pitchFamily="2" charset="0"/>
                <a:ea typeface="Jost" pitchFamily="2" charset="0"/>
              </a:rPr>
              <a:t>j</a:t>
            </a:r>
            <a:r>
              <a:rPr lang="en-US" sz="1400">
                <a:latin typeface="Jost" pitchFamily="2" charset="0"/>
                <a:ea typeface="Jost" pitchFamily="2" charset="0"/>
              </a:rPr>
              <a:t>etljive slučajeve od agenata kada je potrebno smiriti korisnike ili don</a:t>
            </a:r>
            <a:r>
              <a:rPr lang="sr-Latn-BA" sz="1400">
                <a:latin typeface="Jost" pitchFamily="2" charset="0"/>
                <a:ea typeface="Jost" pitchFamily="2" charset="0"/>
              </a:rPr>
              <a:t>ij</a:t>
            </a:r>
            <a:r>
              <a:rPr lang="en-US" sz="1400">
                <a:latin typeface="Jost" pitchFamily="2" charset="0"/>
                <a:ea typeface="Jost" pitchFamily="2" charset="0"/>
              </a:rPr>
              <a:t>eti brza r</a:t>
            </a:r>
            <a:r>
              <a:rPr lang="sr-Latn-BA" sz="1400">
                <a:latin typeface="Jost" pitchFamily="2" charset="0"/>
                <a:ea typeface="Jost" pitchFamily="2" charset="0"/>
              </a:rPr>
              <a:t>j</a:t>
            </a:r>
            <a:r>
              <a:rPr lang="en-US" sz="1400">
                <a:latin typeface="Jost" pitchFamily="2" charset="0"/>
                <a:ea typeface="Jost" pitchFamily="2" charset="0"/>
              </a:rPr>
              <a:t>ešenja.</a:t>
            </a:r>
            <a:endParaRPr lang="sr-Latn-BA" sz="1400">
              <a:latin typeface="Jost" pitchFamily="2" charset="0"/>
              <a:ea typeface="Jos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>
              <a:latin typeface="Jost" pitchFamily="2" charset="0"/>
              <a:ea typeface="Jos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latin typeface="Jost" pitchFamily="2" charset="0"/>
                <a:ea typeface="Jost" pitchFamily="2" charset="0"/>
              </a:rPr>
              <a:t>Praćenje KPI</a:t>
            </a:r>
            <a:r>
              <a:rPr lang="sr-Latn-BA" sz="1400" b="1">
                <a:latin typeface="Jost" pitchFamily="2" charset="0"/>
                <a:ea typeface="Jost" pitchFamily="2" charset="0"/>
              </a:rPr>
              <a:t>-a -</a:t>
            </a:r>
            <a:r>
              <a:rPr lang="en-US" sz="1400">
                <a:latin typeface="Jost" pitchFamily="2" charset="0"/>
                <a:ea typeface="Jost" pitchFamily="2" charset="0"/>
              </a:rPr>
              <a:t> Osiguravaju da tim ispunjava ključne performanse, kao što su brzina r</a:t>
            </a:r>
            <a:r>
              <a:rPr lang="sr-Latn-BA" sz="1400">
                <a:latin typeface="Jost" pitchFamily="2" charset="0"/>
                <a:ea typeface="Jost" pitchFamily="2" charset="0"/>
              </a:rPr>
              <a:t>j</a:t>
            </a:r>
            <a:r>
              <a:rPr lang="en-US" sz="1400">
                <a:latin typeface="Jost" pitchFamily="2" charset="0"/>
                <a:ea typeface="Jost" pitchFamily="2" charset="0"/>
              </a:rPr>
              <a:t>ešavanja tiketa i zadovoljstvo korisnika.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9EF3EE-0F3B-D7BB-5F89-0D6E9FA1A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672" y="0"/>
            <a:ext cx="4910328" cy="68557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AF21BA-B51E-2946-7F12-B91BFB68D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854" y="1755988"/>
            <a:ext cx="3305636" cy="33437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5250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095DF11-3D29-C6CC-D2B3-0E64CE1CE2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765FD-11A6-DD23-9586-AA394313CC60}"/>
              </a:ext>
            </a:extLst>
          </p:cNvPr>
          <p:cNvSpPr txBox="1"/>
          <p:nvPr/>
        </p:nvSpPr>
        <p:spPr>
          <a:xfrm>
            <a:off x="447675" y="257175"/>
            <a:ext cx="6086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4000" b="1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  <a:t>ZAKLJUČAK</a:t>
            </a:r>
            <a:endParaRPr lang="en-US" sz="4000" b="1">
              <a:solidFill>
                <a:schemeClr val="bg1"/>
              </a:solidFill>
              <a:latin typeface="Jost" pitchFamily="2" charset="0"/>
              <a:ea typeface="Jost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E98253-14E4-5D0E-0818-1041C0085A27}"/>
              </a:ext>
            </a:extLst>
          </p:cNvPr>
          <p:cNvSpPr txBox="1"/>
          <p:nvPr/>
        </p:nvSpPr>
        <p:spPr>
          <a:xfrm>
            <a:off x="447675" y="1543050"/>
            <a:ext cx="949642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Ključni elementi usp</a:t>
            </a:r>
            <a:r>
              <a:rPr lang="sr-Latn-BA" sz="2800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ij</a:t>
            </a:r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ešnog sistema za digitalno plaćanje su snažna bezb</a:t>
            </a:r>
            <a:r>
              <a:rPr lang="sr-Latn-BA" sz="2800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j</a:t>
            </a:r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ednost i efikasna administracija. Kroz tehnologije poput P2PE enkripcije i tokenizacije, kao i usklađenost sa PCI DSS standardom, obezb</a:t>
            </a:r>
            <a:r>
              <a:rPr lang="sr-Latn-BA" sz="2800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j</a:t>
            </a:r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eđuje se zaštita podataka. Efikasno održavanje, ažuriranje i podrška garantuju stabilan rad sistema, čime se postiže balans između funkcionalnosti i sigurnosti.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396DD7-A579-8CDF-9E33-F1D83D9253F1}"/>
              </a:ext>
            </a:extLst>
          </p:cNvPr>
          <p:cNvSpPr/>
          <p:nvPr/>
        </p:nvSpPr>
        <p:spPr>
          <a:xfrm>
            <a:off x="447675" y="965061"/>
            <a:ext cx="2731079" cy="13716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7816EC-FC39-F8AF-A5D5-D256B54D934A}"/>
              </a:ext>
            </a:extLst>
          </p:cNvPr>
          <p:cNvSpPr/>
          <p:nvPr/>
        </p:nvSpPr>
        <p:spPr>
          <a:xfrm>
            <a:off x="9029195" y="6282202"/>
            <a:ext cx="2731079" cy="13716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01BF64-E7FB-9C02-CCD7-27FA8E20C676}"/>
              </a:ext>
            </a:extLst>
          </p:cNvPr>
          <p:cNvSpPr/>
          <p:nvPr/>
        </p:nvSpPr>
        <p:spPr>
          <a:xfrm rot="5400000">
            <a:off x="10975007" y="5265523"/>
            <a:ext cx="1401475" cy="124691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24841D-DD6E-7CED-E389-8750BCDEC0F7}"/>
              </a:ext>
            </a:extLst>
          </p:cNvPr>
          <p:cNvSpPr/>
          <p:nvPr/>
        </p:nvSpPr>
        <p:spPr>
          <a:xfrm>
            <a:off x="7706085" y="6282202"/>
            <a:ext cx="1052949" cy="13716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B172D0-EB1C-1294-FD48-9A55247A6BF3}"/>
              </a:ext>
            </a:extLst>
          </p:cNvPr>
          <p:cNvSpPr/>
          <p:nvPr/>
        </p:nvSpPr>
        <p:spPr>
          <a:xfrm>
            <a:off x="6896460" y="6282202"/>
            <a:ext cx="540328" cy="13716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FA5EBD-33EC-909A-D388-8D7093E01D1B}"/>
              </a:ext>
            </a:extLst>
          </p:cNvPr>
          <p:cNvSpPr/>
          <p:nvPr/>
        </p:nvSpPr>
        <p:spPr>
          <a:xfrm rot="5400000">
            <a:off x="11378564" y="4010502"/>
            <a:ext cx="594361" cy="124691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26085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CE8C5-70BB-ABDC-17F3-DC19556B7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4C447DB-77A1-31A3-804B-554C3FC831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F814ED-4765-195F-8E9B-8DCBCAD8FBE5}"/>
              </a:ext>
            </a:extLst>
          </p:cNvPr>
          <p:cNvSpPr txBox="1"/>
          <p:nvPr/>
        </p:nvSpPr>
        <p:spPr>
          <a:xfrm>
            <a:off x="504824" y="2913013"/>
            <a:ext cx="11049000" cy="25545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pPr algn="ctr"/>
            <a:r>
              <a:rPr lang="en-US" sz="8000" b="1">
                <a:solidFill>
                  <a:schemeClr val="bg1">
                    <a:lumMod val="85000"/>
                  </a:schemeClr>
                </a:solidFill>
                <a:latin typeface="Jost" pitchFamily="2" charset="0"/>
                <a:ea typeface="Jost" pitchFamily="2" charset="0"/>
              </a:rPr>
              <a:t>HVALA VAM NA</a:t>
            </a:r>
          </a:p>
          <a:p>
            <a:pPr algn="ctr"/>
            <a:r>
              <a:rPr lang="en-US" sz="8000" b="1">
                <a:solidFill>
                  <a:schemeClr val="bg1">
                    <a:lumMod val="85000"/>
                  </a:schemeClr>
                </a:solidFill>
                <a:latin typeface="Jost" pitchFamily="2" charset="0"/>
                <a:ea typeface="Jost" pitchFamily="2" charset="0"/>
              </a:rPr>
              <a:t>VA</a:t>
            </a:r>
            <a:r>
              <a:rPr lang="sr-Latn-BA" sz="8000" b="1">
                <a:solidFill>
                  <a:schemeClr val="bg1">
                    <a:lumMod val="85000"/>
                  </a:schemeClr>
                </a:solidFill>
                <a:latin typeface="Jost" pitchFamily="2" charset="0"/>
                <a:ea typeface="Jost" pitchFamily="2" charset="0"/>
              </a:rPr>
              <a:t>ŠOJ PAŽNJI!</a:t>
            </a:r>
            <a:endParaRPr lang="en-US" sz="8000" b="1">
              <a:solidFill>
                <a:schemeClr val="bg1">
                  <a:lumMod val="85000"/>
                </a:schemeClr>
              </a:solidFill>
              <a:latin typeface="Jost" pitchFamily="2" charset="0"/>
              <a:ea typeface="Jost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13F387-A22C-72A7-F652-9CECA8E5ACE8}"/>
              </a:ext>
            </a:extLst>
          </p:cNvPr>
          <p:cNvSpPr txBox="1"/>
          <p:nvPr/>
        </p:nvSpPr>
        <p:spPr>
          <a:xfrm>
            <a:off x="238125" y="6106776"/>
            <a:ext cx="2809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2800" b="1">
                <a:ln>
                  <a:solidFill>
                    <a:srgbClr val="7030A0"/>
                  </a:solidFill>
                </a:ln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Srđan Perić</a:t>
            </a:r>
            <a:endParaRPr lang="en-US" sz="2800" b="1">
              <a:ln>
                <a:solidFill>
                  <a:srgbClr val="7030A0"/>
                </a:solidFill>
              </a:ln>
              <a:solidFill>
                <a:srgbClr val="9033DD"/>
              </a:solidFill>
              <a:latin typeface="Jost" pitchFamily="2" charset="0"/>
              <a:ea typeface="Jost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1F064D-882E-48F6-4758-C3FE5BB38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552" y="410617"/>
            <a:ext cx="3979545" cy="22737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023868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AD44A-15F4-8DAD-CF38-28791FA04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1FBA4D5D-BCC8-A0DE-2540-961A0F5993AF}"/>
              </a:ext>
            </a:extLst>
          </p:cNvPr>
          <p:cNvSpPr/>
          <p:nvPr/>
        </p:nvSpPr>
        <p:spPr>
          <a:xfrm rot="5400000">
            <a:off x="6310313" y="1281115"/>
            <a:ext cx="7677149" cy="4086224"/>
          </a:xfrm>
          <a:prstGeom prst="triangle">
            <a:avLst/>
          </a:prstGeom>
          <a:solidFill>
            <a:srgbClr val="7B35C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1CD322-8909-0CB8-8697-A2D5C91B7904}"/>
              </a:ext>
            </a:extLst>
          </p:cNvPr>
          <p:cNvSpPr/>
          <p:nvPr/>
        </p:nvSpPr>
        <p:spPr>
          <a:xfrm>
            <a:off x="0" y="0"/>
            <a:ext cx="8181975" cy="685800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049F23-3C58-0813-089F-D476D9953550}"/>
              </a:ext>
            </a:extLst>
          </p:cNvPr>
          <p:cNvSpPr txBox="1"/>
          <p:nvPr/>
        </p:nvSpPr>
        <p:spPr>
          <a:xfrm>
            <a:off x="504825" y="1859339"/>
            <a:ext cx="77819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6600" b="1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UVOD U</a:t>
            </a:r>
          </a:p>
          <a:p>
            <a:r>
              <a:rPr lang="sr-Latn-BA" sz="6600" b="1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DIGITALNO</a:t>
            </a:r>
          </a:p>
          <a:p>
            <a:r>
              <a:rPr lang="sr-Latn-BA" sz="6600" b="1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PLAĆANJE</a:t>
            </a:r>
            <a:endParaRPr lang="en-US" sz="6600" b="1">
              <a:solidFill>
                <a:schemeClr val="bg1">
                  <a:lumMod val="95000"/>
                </a:schemeClr>
              </a:solidFill>
              <a:latin typeface="Jost" pitchFamily="2" charset="0"/>
              <a:ea typeface="Jost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52E06E-961A-7AB5-E877-26035CD0A2BF}"/>
              </a:ext>
            </a:extLst>
          </p:cNvPr>
          <p:cNvSpPr txBox="1"/>
          <p:nvPr/>
        </p:nvSpPr>
        <p:spPr>
          <a:xfrm>
            <a:off x="504825" y="486652"/>
            <a:ext cx="28098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8800" b="1">
                <a:ln>
                  <a:solidFill>
                    <a:srgbClr val="7030A0"/>
                  </a:solidFill>
                </a:ln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01</a:t>
            </a:r>
            <a:endParaRPr lang="en-US" sz="8800" b="1">
              <a:ln>
                <a:solidFill>
                  <a:srgbClr val="7030A0"/>
                </a:solidFill>
              </a:ln>
              <a:solidFill>
                <a:srgbClr val="9033DD"/>
              </a:solidFill>
              <a:latin typeface="Jost" pitchFamily="2" charset="0"/>
              <a:ea typeface="Jos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662999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A1BFE4-7EA6-5F4C-C259-405091E8051E}"/>
              </a:ext>
            </a:extLst>
          </p:cNvPr>
          <p:cNvSpPr txBox="1"/>
          <p:nvPr/>
        </p:nvSpPr>
        <p:spPr>
          <a:xfrm>
            <a:off x="347472" y="210312"/>
            <a:ext cx="5590812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r-Latn-BA" sz="2400" b="1">
                <a:latin typeface="Jost" pitchFamily="2" charset="0"/>
                <a:ea typeface="Jost" pitchFamily="2" charset="0"/>
              </a:rPr>
              <a:t>OSNOVE DIGITALNOG PLAĆANJA</a:t>
            </a:r>
            <a:endParaRPr lang="en-US" sz="2400" b="1">
              <a:latin typeface="Jost" pitchFamily="2" charset="0"/>
              <a:ea typeface="Jost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4BF751-A64D-062F-822F-3071140C49B8}"/>
              </a:ext>
            </a:extLst>
          </p:cNvPr>
          <p:cNvSpPr txBox="1"/>
          <p:nvPr/>
        </p:nvSpPr>
        <p:spPr>
          <a:xfrm>
            <a:off x="347472" y="1413063"/>
            <a:ext cx="574852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>
                <a:latin typeface="Jost" pitchFamily="2" charset="0"/>
                <a:ea typeface="Jost" pitchFamily="2" charset="0"/>
              </a:rPr>
              <a:t>Sistemi za </a:t>
            </a:r>
            <a:r>
              <a:rPr lang="en-US" sz="1600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digitalno plaćanje </a:t>
            </a:r>
            <a:r>
              <a:rPr lang="en-US" sz="1600">
                <a:latin typeface="Jost" pitchFamily="2" charset="0"/>
                <a:ea typeface="Jost" pitchFamily="2" charset="0"/>
              </a:rPr>
              <a:t>omogućavaju elektronski prenos novčanih sredstava između učesnika u transakciji, smanjujući potrebu za fizičkim novcem i ubrzavajući proces plaćanja.</a:t>
            </a:r>
            <a:endParaRPr lang="sr-Latn-BA" sz="1600">
              <a:latin typeface="Jost" pitchFamily="2" charset="0"/>
              <a:ea typeface="Jost" pitchFamily="2" charset="0"/>
            </a:endParaRPr>
          </a:p>
          <a:p>
            <a:pPr algn="just"/>
            <a:endParaRPr lang="sr-Latn-BA" sz="1600">
              <a:latin typeface="Jost" pitchFamily="2" charset="0"/>
              <a:ea typeface="Jost" pitchFamily="2" charset="0"/>
            </a:endParaRPr>
          </a:p>
          <a:p>
            <a:pPr algn="just"/>
            <a:r>
              <a:rPr lang="en-US" sz="1600">
                <a:latin typeface="Jost" pitchFamily="2" charset="0"/>
                <a:ea typeface="Jost" pitchFamily="2" charset="0"/>
              </a:rPr>
              <a:t>Ovi sistemi obuhvataju tehnologije kao što su </a:t>
            </a:r>
            <a:r>
              <a:rPr lang="en-US" sz="1600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POS terminali</a:t>
            </a:r>
            <a:r>
              <a:rPr lang="en-US" sz="1600">
                <a:latin typeface="Jost" pitchFamily="2" charset="0"/>
                <a:ea typeface="Jost" pitchFamily="2" charset="0"/>
              </a:rPr>
              <a:t>, </a:t>
            </a:r>
            <a:r>
              <a:rPr lang="en-US" sz="1600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online portali</a:t>
            </a:r>
            <a:r>
              <a:rPr lang="en-US" sz="1600">
                <a:latin typeface="Jost" pitchFamily="2" charset="0"/>
                <a:ea typeface="Jost" pitchFamily="2" charset="0"/>
              </a:rPr>
              <a:t>, </a:t>
            </a:r>
            <a:r>
              <a:rPr lang="en-US" sz="1600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mobilni novčanici </a:t>
            </a:r>
            <a:r>
              <a:rPr lang="en-US" sz="1600">
                <a:latin typeface="Jost" pitchFamily="2" charset="0"/>
                <a:ea typeface="Jost" pitchFamily="2" charset="0"/>
              </a:rPr>
              <a:t>i </a:t>
            </a:r>
            <a:r>
              <a:rPr lang="sr-Latn-BA" sz="1600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enkripcioni</a:t>
            </a:r>
            <a:r>
              <a:rPr lang="en-US" sz="1600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 protokoli</a:t>
            </a:r>
            <a:r>
              <a:rPr lang="en-US" sz="1600">
                <a:latin typeface="Jost" pitchFamily="2" charset="0"/>
                <a:ea typeface="Jost" pitchFamily="2" charset="0"/>
              </a:rPr>
              <a:t>, pružajući brzinu, sigurnost i praktičnost u savremenom poslovanju i e-trgovini.</a:t>
            </a:r>
          </a:p>
          <a:p>
            <a:pPr algn="just"/>
            <a:endParaRPr lang="sr-Latn-BA" sz="1600">
              <a:latin typeface="Jost" pitchFamily="2" charset="0"/>
              <a:ea typeface="Jost" pitchFamily="2" charset="0"/>
            </a:endParaRPr>
          </a:p>
          <a:p>
            <a:pPr algn="just"/>
            <a:r>
              <a:rPr lang="en-US" sz="1600">
                <a:latin typeface="Jost" pitchFamily="2" charset="0"/>
                <a:ea typeface="Jost" pitchFamily="2" charset="0"/>
              </a:rPr>
              <a:t>Njihova prim</a:t>
            </a:r>
            <a:r>
              <a:rPr lang="sr-Latn-BA" sz="1600">
                <a:latin typeface="Jost" pitchFamily="2" charset="0"/>
                <a:ea typeface="Jost" pitchFamily="2" charset="0"/>
              </a:rPr>
              <a:t>j</a:t>
            </a:r>
            <a:r>
              <a:rPr lang="en-US" sz="1600">
                <a:latin typeface="Jost" pitchFamily="2" charset="0"/>
                <a:ea typeface="Jost" pitchFamily="2" charset="0"/>
              </a:rPr>
              <a:t>ena se prostire od tradicionalnih maloprodajnih okruženja do globalne e-trgovine, olakšavajući bezgotovinske transakcije. Zahvaljujući naprednim tehnologijama, kao što su tokenizacija i enkripcija, ovi sistemi osiguravaju zaštitu podataka korisnika i smanjenje rizika od prevara, što ih čini nezaobilaznim elementom u modernim ekonomijama.</a:t>
            </a:r>
          </a:p>
          <a:p>
            <a:pPr algn="just"/>
            <a:endParaRPr lang="en-US" sz="1600">
              <a:latin typeface="Jost" pitchFamily="2" charset="0"/>
              <a:ea typeface="Jost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93ECF4-DF1A-143D-ED0C-E9537304B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298" y="-95250"/>
            <a:ext cx="5523702" cy="7364937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A4021F-CFCF-D1FE-7928-F8B86798554E}"/>
              </a:ext>
            </a:extLst>
          </p:cNvPr>
          <p:cNvSpPr/>
          <p:nvPr/>
        </p:nvSpPr>
        <p:spPr>
          <a:xfrm>
            <a:off x="485270" y="671977"/>
            <a:ext cx="2731079" cy="13716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44020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16BE2-EA82-87FE-6E22-A0A587B02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627D7A-BF01-E465-1423-D6A3B7933566}"/>
              </a:ext>
            </a:extLst>
          </p:cNvPr>
          <p:cNvSpPr txBox="1"/>
          <p:nvPr/>
        </p:nvSpPr>
        <p:spPr>
          <a:xfrm>
            <a:off x="347472" y="210312"/>
            <a:ext cx="5590812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>
                <a:latin typeface="Jost" pitchFamily="2" charset="0"/>
                <a:ea typeface="Jost" pitchFamily="2" charset="0"/>
              </a:rPr>
              <a:t>ZNA</a:t>
            </a:r>
            <a:r>
              <a:rPr lang="sr-Latn-BA" sz="2400" b="1">
                <a:latin typeface="Jost" pitchFamily="2" charset="0"/>
                <a:ea typeface="Jost" pitchFamily="2" charset="0"/>
              </a:rPr>
              <a:t>ČAJ DIGITALNOG PLAĆANJA</a:t>
            </a:r>
            <a:endParaRPr lang="en-US" sz="2400" b="1">
              <a:latin typeface="Jost" pitchFamily="2" charset="0"/>
              <a:ea typeface="Jost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1F3833-23F9-D8FC-5C87-68CAB68CF285}"/>
              </a:ext>
            </a:extLst>
          </p:cNvPr>
          <p:cNvSpPr txBox="1"/>
          <p:nvPr/>
        </p:nvSpPr>
        <p:spPr>
          <a:xfrm>
            <a:off x="347472" y="1025224"/>
            <a:ext cx="1052055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Digitalna plaćanja </a:t>
            </a:r>
            <a:r>
              <a:rPr lang="en-US" sz="1600">
                <a:latin typeface="Jost" pitchFamily="2" charset="0"/>
                <a:ea typeface="Jost" pitchFamily="2" charset="0"/>
              </a:rPr>
              <a:t>postala su ključna u modernim ekonomijama, omogućavajući brže, lakše i sigurnije transakcije. Sa rastućim trendom e-trgovine, mobilnih novčanika i beskontaktnih plaćanja, digitalni sistemi za plaćanje su postali osnovni alat za svakodnevno poslovanje, kako za potrošače, tako i za trgovce.</a:t>
            </a:r>
            <a:endParaRPr lang="sr-Latn-BA" sz="1600">
              <a:latin typeface="Jost" pitchFamily="2" charset="0"/>
              <a:ea typeface="Jost" pitchFamily="2" charset="0"/>
            </a:endParaRPr>
          </a:p>
          <a:p>
            <a:pPr algn="just"/>
            <a:endParaRPr lang="sr-Latn-BA" sz="1600">
              <a:latin typeface="Jost" pitchFamily="2" charset="0"/>
              <a:ea typeface="Jost" pitchFamily="2" charset="0"/>
            </a:endParaRPr>
          </a:p>
          <a:p>
            <a:pPr algn="just"/>
            <a:r>
              <a:rPr lang="en-US" sz="1600">
                <a:latin typeface="Jost" pitchFamily="2" charset="0"/>
                <a:ea typeface="Jost" pitchFamily="2" charset="0"/>
              </a:rPr>
              <a:t>Ovaj trend je posebno izražen tokom posljednjih godina, kada su digitalna plaćanja postala dostupnija i primjenjivana u različitim sektorima. Elektronske transakcije omogućavaju globalnu povezanost i omogućavaju korisnicima da obavljaju plaćanja bilo gdje i bilo kada. Sve ove prednosti doprinose povećanju efikasnosti poslovanja i smanjenju potrebe za fizičkim novcem, što se odražava na povećanje brzine transakcija i smanjenje grešaka u procesu plaćanja.</a:t>
            </a:r>
            <a:endParaRPr lang="sr-Latn-BA" sz="1600">
              <a:latin typeface="Jost" pitchFamily="2" charset="0"/>
              <a:ea typeface="Jost" pitchFamily="2" charset="0"/>
            </a:endParaRPr>
          </a:p>
          <a:p>
            <a:pPr algn="just"/>
            <a:endParaRPr lang="sr-Latn-BA" sz="1600">
              <a:latin typeface="Jost" pitchFamily="2" charset="0"/>
              <a:ea typeface="Jost" pitchFamily="2" charset="0"/>
            </a:endParaRPr>
          </a:p>
          <a:p>
            <a:pPr algn="just"/>
            <a:r>
              <a:rPr lang="en-US" sz="1600">
                <a:latin typeface="Jost" pitchFamily="2" charset="0"/>
                <a:ea typeface="Jost" pitchFamily="2" charset="0"/>
              </a:rPr>
              <a:t>Također, </a:t>
            </a:r>
            <a:r>
              <a:rPr lang="en-US" sz="1600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digitalna plaćanja </a:t>
            </a:r>
            <a:r>
              <a:rPr lang="en-US" sz="1600">
                <a:latin typeface="Jost" pitchFamily="2" charset="0"/>
                <a:ea typeface="Jost" pitchFamily="2" charset="0"/>
              </a:rPr>
              <a:t>omogućavaju trgovcima lakše praćenje finansijskog stanja, automatsko generisanje izvještaja i smanjenje potrebe za manuelnim unosom podataka, čime se štedi vrijeme i resursi. Sa stalnim napretkom u tehnologijama, digitalna plaćanja postaju dostupnija i sigurnija, što čini ovu vrstu transakcija neizbježnim dijelom svakodnevnog života.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0E76B0-9235-12A7-1E30-9ABB08B6969A}"/>
              </a:ext>
            </a:extLst>
          </p:cNvPr>
          <p:cNvSpPr/>
          <p:nvPr/>
        </p:nvSpPr>
        <p:spPr>
          <a:xfrm>
            <a:off x="485270" y="671977"/>
            <a:ext cx="2731079" cy="13716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275C80-CC9E-96E8-10D3-E3972072C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6675" y="4318433"/>
            <a:ext cx="12363450" cy="3053805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1286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C03511DE-A463-9F72-DF17-7730F0DC2233}"/>
              </a:ext>
            </a:extLst>
          </p:cNvPr>
          <p:cNvSpPr/>
          <p:nvPr/>
        </p:nvSpPr>
        <p:spPr>
          <a:xfrm rot="5400000">
            <a:off x="6310313" y="1281115"/>
            <a:ext cx="7677149" cy="4086224"/>
          </a:xfrm>
          <a:prstGeom prst="triangle">
            <a:avLst/>
          </a:prstGeom>
          <a:solidFill>
            <a:srgbClr val="7B35C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91C866-D823-FE6C-F41A-08E3ACCF0E75}"/>
              </a:ext>
            </a:extLst>
          </p:cNvPr>
          <p:cNvSpPr/>
          <p:nvPr/>
        </p:nvSpPr>
        <p:spPr>
          <a:xfrm>
            <a:off x="0" y="0"/>
            <a:ext cx="8181975" cy="685800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76AC96-E150-74AA-379E-E4CB1D2520EC}"/>
              </a:ext>
            </a:extLst>
          </p:cNvPr>
          <p:cNvSpPr txBox="1"/>
          <p:nvPr/>
        </p:nvSpPr>
        <p:spPr>
          <a:xfrm>
            <a:off x="504825" y="2124583"/>
            <a:ext cx="77819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4800" b="1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ZNAČAJ BEZBJEDNOSTI</a:t>
            </a:r>
          </a:p>
          <a:p>
            <a:r>
              <a:rPr lang="sr-Latn-BA" sz="4800" b="1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U SISTEMIMA</a:t>
            </a:r>
          </a:p>
          <a:p>
            <a:r>
              <a:rPr lang="sr-Latn-BA" sz="4800" b="1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ZA DIGITALNO</a:t>
            </a:r>
          </a:p>
          <a:p>
            <a:r>
              <a:rPr lang="sr-Latn-BA" sz="4800" b="1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PLAĆANJE I NJEGOVA</a:t>
            </a:r>
          </a:p>
          <a:p>
            <a:r>
              <a:rPr lang="sr-Latn-BA" sz="4800" b="1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ZAŠTITA</a:t>
            </a:r>
            <a:endParaRPr lang="en-US" sz="4800" b="1">
              <a:solidFill>
                <a:schemeClr val="bg1">
                  <a:lumMod val="95000"/>
                </a:schemeClr>
              </a:solidFill>
              <a:latin typeface="Jost" pitchFamily="2" charset="0"/>
              <a:ea typeface="Jost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D7DE8F-F6A0-122F-1DA3-0910A7885303}"/>
              </a:ext>
            </a:extLst>
          </p:cNvPr>
          <p:cNvSpPr txBox="1"/>
          <p:nvPr/>
        </p:nvSpPr>
        <p:spPr>
          <a:xfrm>
            <a:off x="504825" y="486652"/>
            <a:ext cx="28098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8800" b="1">
                <a:ln>
                  <a:solidFill>
                    <a:srgbClr val="7030A0"/>
                  </a:solidFill>
                </a:ln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02</a:t>
            </a:r>
            <a:endParaRPr lang="en-US" sz="8800" b="1">
              <a:ln>
                <a:solidFill>
                  <a:srgbClr val="7030A0"/>
                </a:solidFill>
              </a:ln>
              <a:solidFill>
                <a:srgbClr val="9033DD"/>
              </a:solidFill>
              <a:latin typeface="Jost" pitchFamily="2" charset="0"/>
              <a:ea typeface="Jos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885472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853AF-9291-0B13-294B-0D4B8F848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CB75C5-BB0D-9107-C084-573FDE8C147F}"/>
              </a:ext>
            </a:extLst>
          </p:cNvPr>
          <p:cNvSpPr txBox="1"/>
          <p:nvPr/>
        </p:nvSpPr>
        <p:spPr>
          <a:xfrm>
            <a:off x="347471" y="210312"/>
            <a:ext cx="796785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r-Latn-BA" sz="2400" b="1">
                <a:latin typeface="Jost" pitchFamily="2" charset="0"/>
                <a:ea typeface="Jost" pitchFamily="2" charset="0"/>
              </a:rPr>
              <a:t>ZAŠTITA PODATAKA I POVJERENJE KORISNIKA</a:t>
            </a:r>
            <a:endParaRPr lang="en-US" sz="2400" b="1">
              <a:latin typeface="Jost" pitchFamily="2" charset="0"/>
              <a:ea typeface="Jost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1DB52-FC3E-CB48-57E9-ABF11B52CC1A}"/>
              </a:ext>
            </a:extLst>
          </p:cNvPr>
          <p:cNvSpPr txBox="1"/>
          <p:nvPr/>
        </p:nvSpPr>
        <p:spPr>
          <a:xfrm>
            <a:off x="347471" y="1435001"/>
            <a:ext cx="591045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>
                <a:latin typeface="Jost" pitchFamily="2" charset="0"/>
                <a:ea typeface="Jost" pitchFamily="2" charset="0"/>
              </a:rPr>
              <a:t>Bezb</a:t>
            </a:r>
            <a:r>
              <a:rPr lang="sr-Latn-BA" sz="1400">
                <a:latin typeface="Jost" pitchFamily="2" charset="0"/>
                <a:ea typeface="Jost" pitchFamily="2" charset="0"/>
              </a:rPr>
              <a:t>j</a:t>
            </a:r>
            <a:r>
              <a:rPr lang="en-US" sz="1400">
                <a:latin typeface="Jost" pitchFamily="2" charset="0"/>
                <a:ea typeface="Jost" pitchFamily="2" charset="0"/>
              </a:rPr>
              <a:t>ednost je ključna u digitalnim plaćanjima jer se ovakvi sistemi bave osetljivim finansijskim informacijama i ličnim podacima korisnika. Sa sve većim brojem digitalnih transakcija, povećava se i rizik od </a:t>
            </a:r>
            <a:r>
              <a:rPr lang="sr-Latn-BA" sz="1400">
                <a:latin typeface="Jost" pitchFamily="2" charset="0"/>
                <a:ea typeface="Jost" pitchFamily="2" charset="0"/>
              </a:rPr>
              <a:t>cyber</a:t>
            </a:r>
            <a:r>
              <a:rPr lang="en-US" sz="1400">
                <a:latin typeface="Jost" pitchFamily="2" charset="0"/>
                <a:ea typeface="Jost" pitchFamily="2" charset="0"/>
              </a:rPr>
              <a:t> napada, prevara i krađe podataka. Svaka transakcija mora biti zaštićena kako bi se spr</a:t>
            </a:r>
            <a:r>
              <a:rPr lang="sr-Latn-BA" sz="1400">
                <a:latin typeface="Jost" pitchFamily="2" charset="0"/>
                <a:ea typeface="Jost" pitchFamily="2" charset="0"/>
              </a:rPr>
              <a:t>ij</a:t>
            </a:r>
            <a:r>
              <a:rPr lang="en-US" sz="1400">
                <a:latin typeface="Jost" pitchFamily="2" charset="0"/>
                <a:ea typeface="Jost" pitchFamily="2" charset="0"/>
              </a:rPr>
              <a:t>ečili pokušaji neovlaš</a:t>
            </a:r>
            <a:r>
              <a:rPr lang="sr-Latn-BA" sz="1400">
                <a:latin typeface="Jost" pitchFamily="2" charset="0"/>
                <a:ea typeface="Jost" pitchFamily="2" charset="0"/>
              </a:rPr>
              <a:t>t</a:t>
            </a:r>
            <a:r>
              <a:rPr lang="en-US" sz="1400">
                <a:latin typeface="Jost" pitchFamily="2" charset="0"/>
                <a:ea typeface="Jost" pitchFamily="2" charset="0"/>
              </a:rPr>
              <a:t>enog pristupa, manipulacije podacima ili krađe identiteta.</a:t>
            </a:r>
            <a:endParaRPr lang="sr-Latn-BA" sz="1400">
              <a:latin typeface="Jost" pitchFamily="2" charset="0"/>
              <a:ea typeface="Jost" pitchFamily="2" charset="0"/>
            </a:endParaRPr>
          </a:p>
          <a:p>
            <a:pPr algn="just"/>
            <a:endParaRPr lang="sr-Latn-BA" sz="1400">
              <a:latin typeface="Jost" pitchFamily="2" charset="0"/>
              <a:ea typeface="Jost" pitchFamily="2" charset="0"/>
            </a:endParaRPr>
          </a:p>
          <a:p>
            <a:pPr algn="just"/>
            <a:r>
              <a:rPr lang="en-US" sz="1400">
                <a:latin typeface="Jost" pitchFamily="2" charset="0"/>
                <a:ea typeface="Jost" pitchFamily="2" charset="0"/>
              </a:rPr>
              <a:t>Zaštita korisničkih podataka kroz tehnologije kao što su enkripcija, tokenizacija i sigurnosni protokoli, kao i usklađivanje sa industrijskim standardima poput </a:t>
            </a:r>
            <a:r>
              <a:rPr lang="en-US" sz="1400" b="1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PCI DSS</a:t>
            </a:r>
            <a:r>
              <a:rPr lang="en-US" sz="1400">
                <a:latin typeface="Jost" pitchFamily="2" charset="0"/>
                <a:ea typeface="Jost" pitchFamily="2" charset="0"/>
              </a:rPr>
              <a:t>, omogućavaju visok nivo sigurnosti u digitalnim plaćanjima. Pored toga, implementacija autentifikacionih metoda kao što su dvofaktorska autentifikacija (</a:t>
            </a:r>
            <a:r>
              <a:rPr lang="en-US" sz="1400" b="1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2FA</a:t>
            </a:r>
            <a:r>
              <a:rPr lang="en-US" sz="1400">
                <a:latin typeface="Jost" pitchFamily="2" charset="0"/>
                <a:ea typeface="Jost" pitchFamily="2" charset="0"/>
              </a:rPr>
              <a:t>) još više otežava mogućnost neovlaš</a:t>
            </a:r>
            <a:r>
              <a:rPr lang="sr-Latn-BA" sz="1400">
                <a:latin typeface="Jost" pitchFamily="2" charset="0"/>
                <a:ea typeface="Jost" pitchFamily="2" charset="0"/>
              </a:rPr>
              <a:t>t</a:t>
            </a:r>
            <a:r>
              <a:rPr lang="en-US" sz="1400">
                <a:latin typeface="Jost" pitchFamily="2" charset="0"/>
                <a:ea typeface="Jost" pitchFamily="2" charset="0"/>
              </a:rPr>
              <a:t>enog pristupa</a:t>
            </a:r>
            <a:r>
              <a:rPr lang="sr-Latn-BA" sz="1400">
                <a:latin typeface="Jost" pitchFamily="2" charset="0"/>
                <a:ea typeface="Jost" pitchFamily="2" charset="0"/>
              </a:rPr>
              <a:t>.</a:t>
            </a:r>
          </a:p>
          <a:p>
            <a:pPr algn="just"/>
            <a:endParaRPr lang="sr-Latn-BA" sz="1400">
              <a:latin typeface="Jost" pitchFamily="2" charset="0"/>
              <a:ea typeface="Jost" pitchFamily="2" charset="0"/>
            </a:endParaRPr>
          </a:p>
          <a:p>
            <a:pPr algn="just"/>
            <a:r>
              <a:rPr lang="en-US" sz="1400">
                <a:latin typeface="Jost" pitchFamily="2" charset="0"/>
                <a:ea typeface="Jost" pitchFamily="2" charset="0"/>
              </a:rPr>
              <a:t>Pov</a:t>
            </a:r>
            <a:r>
              <a:rPr lang="sr-Latn-BA" sz="1400">
                <a:latin typeface="Jost" pitchFamily="2" charset="0"/>
                <a:ea typeface="Jost" pitchFamily="2" charset="0"/>
              </a:rPr>
              <a:t>j</a:t>
            </a:r>
            <a:r>
              <a:rPr lang="en-US" sz="1400">
                <a:latin typeface="Jost" pitchFamily="2" charset="0"/>
                <a:ea typeface="Jost" pitchFamily="2" charset="0"/>
              </a:rPr>
              <a:t>erenje korisnika u sistem</a:t>
            </a:r>
            <a:r>
              <a:rPr lang="sr-Latn-BA" sz="1400">
                <a:latin typeface="Jost" pitchFamily="2" charset="0"/>
                <a:ea typeface="Jost" pitchFamily="2" charset="0"/>
              </a:rPr>
              <a:t>ima</a:t>
            </a:r>
            <a:r>
              <a:rPr lang="en-US" sz="1400">
                <a:latin typeface="Jost" pitchFamily="2" charset="0"/>
                <a:ea typeface="Jost" pitchFamily="2" charset="0"/>
              </a:rPr>
              <a:t> digitalnog plaćanja zavisi direktno od nivoa bezb</a:t>
            </a:r>
            <a:r>
              <a:rPr lang="sr-Latn-BA" sz="1400">
                <a:latin typeface="Jost" pitchFamily="2" charset="0"/>
                <a:ea typeface="Jost" pitchFamily="2" charset="0"/>
              </a:rPr>
              <a:t>j</a:t>
            </a:r>
            <a:r>
              <a:rPr lang="en-US" sz="1400">
                <a:latin typeface="Jost" pitchFamily="2" charset="0"/>
                <a:ea typeface="Jost" pitchFamily="2" charset="0"/>
              </a:rPr>
              <a:t>ednosti koji on pruža. Ako korisnici ne os</a:t>
            </a:r>
            <a:r>
              <a:rPr lang="sr-Latn-BA" sz="1400">
                <a:latin typeface="Jost" pitchFamily="2" charset="0"/>
                <a:ea typeface="Jost" pitchFamily="2" charset="0"/>
              </a:rPr>
              <a:t>ij</a:t>
            </a:r>
            <a:r>
              <a:rPr lang="en-US" sz="1400">
                <a:latin typeface="Jost" pitchFamily="2" charset="0"/>
                <a:ea typeface="Jost" pitchFamily="2" charset="0"/>
              </a:rPr>
              <a:t>ećaju da su njihovi podaci sigurno zaštićeni, rizikujući krađu ili prevaru, biće oprezniji pri koriš</a:t>
            </a:r>
            <a:r>
              <a:rPr lang="sr-Latn-BA" sz="1400">
                <a:latin typeface="Jost" pitchFamily="2" charset="0"/>
                <a:ea typeface="Jost" pitchFamily="2" charset="0"/>
              </a:rPr>
              <a:t>t</a:t>
            </a:r>
            <a:r>
              <a:rPr lang="en-US" sz="1400">
                <a:latin typeface="Jost" pitchFamily="2" charset="0"/>
                <a:ea typeface="Jost" pitchFamily="2" charset="0"/>
              </a:rPr>
              <a:t>enju ovih sistema. Stoga, razvoj i održavanje visokih standarda bezb</a:t>
            </a:r>
            <a:r>
              <a:rPr lang="sr-Latn-BA" sz="1400">
                <a:latin typeface="Jost" pitchFamily="2" charset="0"/>
                <a:ea typeface="Jost" pitchFamily="2" charset="0"/>
              </a:rPr>
              <a:t>j</a:t>
            </a:r>
            <a:r>
              <a:rPr lang="en-US" sz="1400">
                <a:latin typeface="Jost" pitchFamily="2" charset="0"/>
                <a:ea typeface="Jost" pitchFamily="2" charset="0"/>
              </a:rPr>
              <a:t>ednosti u digitalnim plaćanjima nisu samo pitanje zaštite podataka, već i očuvanje reputacije i pov</a:t>
            </a:r>
            <a:r>
              <a:rPr lang="sr-Latn-BA" sz="1400">
                <a:latin typeface="Jost" pitchFamily="2" charset="0"/>
                <a:ea typeface="Jost" pitchFamily="2" charset="0"/>
              </a:rPr>
              <a:t>j</a:t>
            </a:r>
            <a:r>
              <a:rPr lang="en-US" sz="1400">
                <a:latin typeface="Jost" pitchFamily="2" charset="0"/>
                <a:ea typeface="Jost" pitchFamily="2" charset="0"/>
              </a:rPr>
              <a:t>erenja korisnika, što je osnov za dugoročan usp</a:t>
            </a:r>
            <a:r>
              <a:rPr lang="sr-Latn-BA" sz="1400">
                <a:latin typeface="Jost" pitchFamily="2" charset="0"/>
                <a:ea typeface="Jost" pitchFamily="2" charset="0"/>
              </a:rPr>
              <a:t>ij</a:t>
            </a:r>
            <a:r>
              <a:rPr lang="en-US" sz="1400">
                <a:latin typeface="Jost" pitchFamily="2" charset="0"/>
                <a:ea typeface="Jost" pitchFamily="2" charset="0"/>
              </a:rPr>
              <a:t>eh u industriji digitalnih plaćanja.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41D4CB-E721-3ACB-82A7-B87B1D1CB571}"/>
              </a:ext>
            </a:extLst>
          </p:cNvPr>
          <p:cNvSpPr/>
          <p:nvPr/>
        </p:nvSpPr>
        <p:spPr>
          <a:xfrm>
            <a:off x="485270" y="671977"/>
            <a:ext cx="2731079" cy="13716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2FA6E3-2656-6D20-A19B-C37A900C9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608" y="4632761"/>
            <a:ext cx="5471921" cy="16093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64FDE4-106C-9FB6-0F11-B0FA0B5E33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7721">
            <a:off x="6611650" y="1743976"/>
            <a:ext cx="1692170" cy="23796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6F5223-7E31-B843-9F0A-F4E98D347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1089">
            <a:off x="8772025" y="555623"/>
            <a:ext cx="1732172" cy="17321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9C85F9-8F6B-07D0-3976-B7F288B616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8292">
            <a:off x="8783740" y="2591305"/>
            <a:ext cx="236325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21051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17F75-9C52-B093-2F31-68D21179A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48A0CF-D689-3888-54EE-2A85F6280897}"/>
              </a:ext>
            </a:extLst>
          </p:cNvPr>
          <p:cNvSpPr txBox="1"/>
          <p:nvPr/>
        </p:nvSpPr>
        <p:spPr>
          <a:xfrm>
            <a:off x="347471" y="210312"/>
            <a:ext cx="796785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r-Latn-BA" sz="2400" b="1">
                <a:latin typeface="Jost" pitchFamily="2" charset="0"/>
                <a:ea typeface="Jost" pitchFamily="2" charset="0"/>
              </a:rPr>
              <a:t>PRIMJERI UGROŽAVANJA PODATAKA</a:t>
            </a:r>
            <a:endParaRPr lang="en-US" sz="2400" b="1">
              <a:latin typeface="Jost" pitchFamily="2" charset="0"/>
              <a:ea typeface="Jost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22E31B-704D-9B80-982C-899E153EAC86}"/>
              </a:ext>
            </a:extLst>
          </p:cNvPr>
          <p:cNvSpPr/>
          <p:nvPr/>
        </p:nvSpPr>
        <p:spPr>
          <a:xfrm>
            <a:off x="485270" y="671977"/>
            <a:ext cx="2731079" cy="13716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E6723B-0822-C195-B0CF-95912E31EE95}"/>
              </a:ext>
            </a:extLst>
          </p:cNvPr>
          <p:cNvSpPr txBox="1"/>
          <p:nvPr/>
        </p:nvSpPr>
        <p:spPr>
          <a:xfrm>
            <a:off x="347471" y="1133642"/>
            <a:ext cx="31151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latin typeface="Jost" pitchFamily="2" charset="0"/>
                <a:ea typeface="Jost" pitchFamily="2" charset="0"/>
              </a:rPr>
              <a:t>Sajber napadi (Hakerski napadi)</a:t>
            </a:r>
            <a:endParaRPr lang="sr-Latn-BA" sz="1400" b="1">
              <a:latin typeface="Jost" pitchFamily="2" charset="0"/>
              <a:ea typeface="Jost" pitchFamily="2" charset="0"/>
            </a:endParaRPr>
          </a:p>
          <a:p>
            <a:pPr algn="ctr"/>
            <a:endParaRPr lang="en-US" sz="1400" b="1">
              <a:latin typeface="Jost" pitchFamily="2" charset="0"/>
              <a:ea typeface="Jost" pitchFamily="2" charset="0"/>
            </a:endParaRPr>
          </a:p>
          <a:p>
            <a:pPr algn="ctr"/>
            <a:r>
              <a:rPr lang="en-US" sz="1400">
                <a:latin typeface="Jost" pitchFamily="2" charset="0"/>
                <a:ea typeface="Jost" pitchFamily="2" charset="0"/>
              </a:rPr>
              <a:t>Jedan od najčešćih načina ugrožavanja podataka su sajber napadi. Hakeri mogu pristupiti osetljivim podacima korisnika kao što su brojevi kreditnih kartica, lični podaci i bankovni računi. Napadi mogu uključivati:</a:t>
            </a:r>
            <a:r>
              <a:rPr lang="sr-Latn-BA" sz="1400">
                <a:latin typeface="Jost" pitchFamily="2" charset="0"/>
                <a:ea typeface="Jost" pitchFamily="2" charset="0"/>
              </a:rPr>
              <a:t> </a:t>
            </a:r>
            <a:r>
              <a:rPr lang="sr-Latn-BA" sz="1400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Phishing</a:t>
            </a:r>
            <a:r>
              <a:rPr lang="sr-Latn-BA" sz="1400">
                <a:latin typeface="Jost" pitchFamily="2" charset="0"/>
                <a:ea typeface="Jost" pitchFamily="2" charset="0"/>
              </a:rPr>
              <a:t>, </a:t>
            </a:r>
            <a:r>
              <a:rPr lang="sr-Latn-BA" sz="1400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malware</a:t>
            </a:r>
            <a:r>
              <a:rPr lang="sr-Latn-BA" sz="1400">
                <a:latin typeface="Jost" pitchFamily="2" charset="0"/>
                <a:ea typeface="Jost" pitchFamily="2" charset="0"/>
              </a:rPr>
              <a:t> i </a:t>
            </a:r>
            <a:r>
              <a:rPr lang="sr-Latn-BA" sz="1400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SQL injection </a:t>
            </a:r>
            <a:r>
              <a:rPr lang="sr-Latn-BA" sz="1400">
                <a:latin typeface="Jost" pitchFamily="2" charset="0"/>
                <a:ea typeface="Jost" pitchFamily="2" charset="0"/>
              </a:rPr>
              <a:t>mogu ugroziti korisničke podatke</a:t>
            </a:r>
            <a:endParaRPr lang="en-US" sz="1400">
              <a:latin typeface="Jost" pitchFamily="2" charset="0"/>
              <a:ea typeface="Jost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7CF62C-9D83-217A-F8D6-4A303CEB4507}"/>
              </a:ext>
            </a:extLst>
          </p:cNvPr>
          <p:cNvSpPr txBox="1"/>
          <p:nvPr/>
        </p:nvSpPr>
        <p:spPr>
          <a:xfrm>
            <a:off x="4276533" y="1133642"/>
            <a:ext cx="31151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BA" sz="1400" b="1">
                <a:latin typeface="Jost" pitchFamily="2" charset="0"/>
                <a:ea typeface="Jost" pitchFamily="2" charset="0"/>
              </a:rPr>
              <a:t>Prevara sa karticama</a:t>
            </a:r>
          </a:p>
          <a:p>
            <a:pPr algn="ctr"/>
            <a:endParaRPr lang="sr-Latn-BA" sz="1400" b="1">
              <a:latin typeface="Jost" pitchFamily="2" charset="0"/>
              <a:ea typeface="Jost" pitchFamily="2" charset="0"/>
            </a:endParaRPr>
          </a:p>
          <a:p>
            <a:pPr algn="ctr"/>
            <a:r>
              <a:rPr lang="en-US" sz="1400">
                <a:latin typeface="Jost" pitchFamily="2" charset="0"/>
                <a:ea typeface="Jost" pitchFamily="2" charset="0"/>
              </a:rPr>
              <a:t>Prevara sa karticama može se desiti kada su podaci korisničkih kartica ukradeni i korišćeni za neovlašćena plaćanja. To se obično dešava putem:</a:t>
            </a:r>
            <a:r>
              <a:rPr lang="sr-Latn-BA" sz="1400">
                <a:latin typeface="Jost" pitchFamily="2" charset="0"/>
                <a:ea typeface="Jost" pitchFamily="2" charset="0"/>
              </a:rPr>
              <a:t> </a:t>
            </a:r>
            <a:r>
              <a:rPr lang="sr-Latn-BA" sz="1400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kloniranjem kartica </a:t>
            </a:r>
            <a:r>
              <a:rPr lang="sr-Latn-BA" sz="1400">
                <a:latin typeface="Jost" pitchFamily="2" charset="0"/>
                <a:ea typeface="Jost" pitchFamily="2" charset="0"/>
              </a:rPr>
              <a:t>ili </a:t>
            </a:r>
            <a:r>
              <a:rPr lang="sr-Latn-BA" sz="1400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prevara putem online trgovine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4FA0A3-0149-3723-E51E-A6699399233C}"/>
              </a:ext>
            </a:extLst>
          </p:cNvPr>
          <p:cNvSpPr txBox="1"/>
          <p:nvPr/>
        </p:nvSpPr>
        <p:spPr>
          <a:xfrm>
            <a:off x="8205596" y="1133642"/>
            <a:ext cx="31151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BA" sz="1400" b="1">
                <a:latin typeface="Jost" pitchFamily="2" charset="0"/>
                <a:ea typeface="Jost" pitchFamily="2" charset="0"/>
              </a:rPr>
              <a:t>Napadi na POS Terminale</a:t>
            </a:r>
          </a:p>
          <a:p>
            <a:pPr algn="ctr"/>
            <a:endParaRPr lang="sr-Latn-BA" sz="1400" b="1">
              <a:latin typeface="Jost" pitchFamily="2" charset="0"/>
              <a:ea typeface="Jost" pitchFamily="2" charset="0"/>
            </a:endParaRPr>
          </a:p>
          <a:p>
            <a:pPr algn="ctr"/>
            <a:r>
              <a:rPr lang="en-US" sz="1400">
                <a:latin typeface="Jost" pitchFamily="2" charset="0"/>
                <a:ea typeface="Jost" pitchFamily="2" charset="0"/>
              </a:rPr>
              <a:t>POS (Point-of-Sale) terminali, koji omogućavaju plaćanja karticama, često su meta napada. Hakeri mogu koristiti uređaje za </a:t>
            </a:r>
            <a:r>
              <a:rPr lang="en-US" sz="1400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presretanje podataka sa kartica</a:t>
            </a:r>
            <a:r>
              <a:rPr lang="en-US" sz="1400">
                <a:latin typeface="Jost" pitchFamily="2" charset="0"/>
                <a:ea typeface="Jost" pitchFamily="2" charset="0"/>
              </a:rPr>
              <a:t> (</a:t>
            </a:r>
            <a:r>
              <a:rPr lang="en-US" sz="1400" i="1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skimming</a:t>
            </a:r>
            <a:r>
              <a:rPr lang="en-US" sz="1400">
                <a:latin typeface="Jost" pitchFamily="2" charset="0"/>
                <a:ea typeface="Jost" pitchFamily="2" charset="0"/>
              </a:rPr>
              <a:t> uređaji) ili, u nekim slučajevima, </a:t>
            </a:r>
            <a:r>
              <a:rPr lang="en-US" sz="1400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pristupiti mrežama POS sistema</a:t>
            </a:r>
            <a:r>
              <a:rPr lang="en-US" sz="1400">
                <a:latin typeface="Jost" pitchFamily="2" charset="0"/>
                <a:ea typeface="Jost" pitchFamily="2" charset="0"/>
              </a:rPr>
              <a:t> za izvoz osetljivih podataka.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57EFC8-E9F1-0AE5-920E-7FDC5741F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619" y="3581002"/>
            <a:ext cx="2519133" cy="27054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Blank Credit Cards">
            <a:extLst>
              <a:ext uri="{FF2B5EF4-FFF2-40B4-BE49-F238E27FC236}">
                <a16:creationId xmlns:a16="http://schemas.microsoft.com/office/drawing/2014/main" id="{4C55F637-E69F-2DBF-FC4A-47C37D9A3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774" y="3638152"/>
            <a:ext cx="2591198" cy="259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3,086 Black Hat Hackers Stock Vectors and Vector Art | Shutterstock">
            <a:extLst>
              <a:ext uri="{FF2B5EF4-FFF2-40B4-BE49-F238E27FC236}">
                <a16:creationId xmlns:a16="http://schemas.microsoft.com/office/drawing/2014/main" id="{27D5CDC5-CCDF-CE8D-399B-8726C6CF7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14" y="3638152"/>
            <a:ext cx="2591198" cy="259119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878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</TotalTime>
  <Words>4061</Words>
  <Application>Microsoft Office PowerPoint</Application>
  <PresentationFormat>Widescreen</PresentationFormat>
  <Paragraphs>256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Jost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Ivan Pavlovic</dc:creator>
  <cp:lastModifiedBy>Ivan Pavlovic</cp:lastModifiedBy>
  <cp:revision>24</cp:revision>
  <dcterms:created xsi:type="dcterms:W3CDTF">2024-11-29T14:32:30Z</dcterms:created>
  <dcterms:modified xsi:type="dcterms:W3CDTF">2024-12-02T15:21:02Z</dcterms:modified>
</cp:coreProperties>
</file>